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75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57" r:id="rId14"/>
    <p:sldId id="276" r:id="rId15"/>
    <p:sldId id="277" r:id="rId16"/>
    <p:sldId id="278" r:id="rId17"/>
    <p:sldId id="359" r:id="rId18"/>
    <p:sldId id="280" r:id="rId19"/>
    <p:sldId id="285" r:id="rId20"/>
    <p:sldId id="281" r:id="rId21"/>
    <p:sldId id="286" r:id="rId22"/>
    <p:sldId id="287" r:id="rId23"/>
    <p:sldId id="259" r:id="rId24"/>
    <p:sldId id="260" r:id="rId25"/>
    <p:sldId id="288" r:id="rId26"/>
    <p:sldId id="289" r:id="rId27"/>
    <p:sldId id="261" r:id="rId28"/>
    <p:sldId id="362" r:id="rId29"/>
    <p:sldId id="291" r:id="rId30"/>
    <p:sldId id="292" r:id="rId31"/>
    <p:sldId id="361" r:id="rId32"/>
    <p:sldId id="294" r:id="rId33"/>
    <p:sldId id="295" r:id="rId34"/>
    <p:sldId id="360" r:id="rId35"/>
    <p:sldId id="296" r:id="rId36"/>
    <p:sldId id="316" r:id="rId37"/>
    <p:sldId id="298" r:id="rId38"/>
    <p:sldId id="318" r:id="rId39"/>
    <p:sldId id="297" r:id="rId40"/>
    <p:sldId id="319" r:id="rId41"/>
    <p:sldId id="342" r:id="rId42"/>
    <p:sldId id="320" r:id="rId43"/>
    <p:sldId id="344" r:id="rId44"/>
    <p:sldId id="321" r:id="rId45"/>
    <p:sldId id="356" r:id="rId46"/>
    <p:sldId id="322" r:id="rId47"/>
    <p:sldId id="347" r:id="rId48"/>
    <p:sldId id="323" r:id="rId49"/>
    <p:sldId id="346" r:id="rId50"/>
    <p:sldId id="324" r:id="rId51"/>
    <p:sldId id="348" r:id="rId52"/>
    <p:sldId id="325" r:id="rId53"/>
    <p:sldId id="349" r:id="rId54"/>
    <p:sldId id="326" r:id="rId55"/>
    <p:sldId id="350" r:id="rId56"/>
    <p:sldId id="327" r:id="rId57"/>
    <p:sldId id="351" r:id="rId58"/>
    <p:sldId id="328" r:id="rId59"/>
    <p:sldId id="352" r:id="rId60"/>
    <p:sldId id="357" r:id="rId61"/>
    <p:sldId id="330" r:id="rId62"/>
    <p:sldId id="331" r:id="rId63"/>
    <p:sldId id="332" r:id="rId64"/>
    <p:sldId id="358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B369"/>
    <a:srgbClr val="FFFFCC"/>
    <a:srgbClr val="F9EAE3"/>
    <a:srgbClr val="745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-MINEDUC\Dropbox\corecciones%20tesis\tesis3.2.1VER.AUT.GUR.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60;\tesis3.2.1VER.AUT.GUR.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60;\tesis3.2.1VER.AUT.GUR.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60;\tesis3.2.1VER.AUT.GUR.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60;\tesis3.2.1VER.AUT.GUR.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60;\tesis3.2.1VER.AUT.GUR.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60;\tesis3.2.1VER.AUT.GUR.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60;\tesis3.2.1VER.AUT.GUR.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60;\tesis3.2.1VER.AUT.GUR.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-MINEDUC\Dropbox\corecciones%20tesis\tesis3.2.1VER.AUT.GUR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Hoja1!$C$167</c:f>
              <c:strCache>
                <c:ptCount val="1"/>
                <c:pt idx="0">
                  <c:v>Porcentaje de emergencia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cat>
            <c:strRef>
              <c:f>Hoja1!$B$168:$B$185</c:f>
              <c:strCache>
                <c:ptCount val="18"/>
                <c:pt idx="0">
                  <c:v>Yura sara (T1)</c:v>
                </c:pt>
                <c:pt idx="1">
                  <c:v>Tzapa sara (T2)</c:v>
                </c:pt>
                <c:pt idx="2">
                  <c:v>Killu bola sara (T3)</c:v>
                </c:pt>
                <c:pt idx="3">
                  <c:v>Hantzi Huadango (T4)</c:v>
                </c:pt>
                <c:pt idx="4">
                  <c:v>Zhima (T5)</c:v>
                </c:pt>
                <c:pt idx="5">
                  <c:v>Diente de caballo (T6)</c:v>
                </c:pt>
                <c:pt idx="6">
                  <c:v>Zhima del caliente (T7)</c:v>
                </c:pt>
                <c:pt idx="7">
                  <c:v>Zhima chica tuza (T8)</c:v>
                </c:pt>
                <c:pt idx="8">
                  <c:v>Morocho suave (T9)</c:v>
                </c:pt>
                <c:pt idx="9">
                  <c:v>Amarillo tusilla (T10)</c:v>
                </c:pt>
                <c:pt idx="10">
                  <c:v>I-103 (T11)</c:v>
                </c:pt>
                <c:pt idx="11">
                  <c:v>I-101 (T12)</c:v>
                </c:pt>
                <c:pt idx="12">
                  <c:v> (I-102) T13</c:v>
                </c:pt>
                <c:pt idx="13">
                  <c:v>I-122  (T14)</c:v>
                </c:pt>
                <c:pt idx="14">
                  <c:v>Chazo (T15)</c:v>
                </c:pt>
                <c:pt idx="15">
                  <c:v>Negro (T16)</c:v>
                </c:pt>
                <c:pt idx="16">
                  <c:v>Licto (T17)</c:v>
                </c:pt>
                <c:pt idx="17">
                  <c:v>Penipe (T18)</c:v>
                </c:pt>
              </c:strCache>
            </c:strRef>
          </c:cat>
          <c:val>
            <c:numRef>
              <c:f>Hoja1!$C$168:$C$185</c:f>
              <c:numCache>
                <c:formatCode>General</c:formatCode>
                <c:ptCount val="18"/>
                <c:pt idx="0">
                  <c:v>86</c:v>
                </c:pt>
                <c:pt idx="1">
                  <c:v>93</c:v>
                </c:pt>
                <c:pt idx="2">
                  <c:v>93</c:v>
                </c:pt>
                <c:pt idx="3">
                  <c:v>93</c:v>
                </c:pt>
                <c:pt idx="4">
                  <c:v>35</c:v>
                </c:pt>
                <c:pt idx="5">
                  <c:v>47</c:v>
                </c:pt>
                <c:pt idx="6">
                  <c:v>76</c:v>
                </c:pt>
                <c:pt idx="7">
                  <c:v>86</c:v>
                </c:pt>
                <c:pt idx="8">
                  <c:v>86</c:v>
                </c:pt>
                <c:pt idx="9">
                  <c:v>90</c:v>
                </c:pt>
                <c:pt idx="10">
                  <c:v>93</c:v>
                </c:pt>
                <c:pt idx="11">
                  <c:v>98</c:v>
                </c:pt>
                <c:pt idx="12">
                  <c:v>93</c:v>
                </c:pt>
                <c:pt idx="13">
                  <c:v>96</c:v>
                </c:pt>
                <c:pt idx="14">
                  <c:v>80</c:v>
                </c:pt>
                <c:pt idx="15">
                  <c:v>93</c:v>
                </c:pt>
                <c:pt idx="16">
                  <c:v>80</c:v>
                </c:pt>
                <c:pt idx="17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6896024"/>
        <c:axId val="476897592"/>
      </c:barChart>
      <c:catAx>
        <c:axId val="47689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pPr>
            <a:endParaRPr lang="es-EC"/>
          </a:p>
        </c:txPr>
        <c:crossAx val="476897592"/>
        <c:crosses val="autoZero"/>
        <c:auto val="1"/>
        <c:lblAlgn val="ctr"/>
        <c:lblOffset val="100"/>
        <c:noMultiLvlLbl val="0"/>
      </c:catAx>
      <c:valAx>
        <c:axId val="476897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76896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9449582631455"/>
          <c:y val="3.8431970197273728E-2"/>
          <c:w val="0.72575384773157559"/>
          <c:h val="0.4831160217875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Tukey!$E$146</c:f>
              <c:strCache>
                <c:ptCount val="1"/>
                <c:pt idx="0">
                  <c:v>Medias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1C-4A49-A959-F6CED5FD7D85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1C-4A49-A959-F6CED5FD7D85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Tukey!$D$147:$D$162</c:f>
              <c:strCache>
                <c:ptCount val="16"/>
                <c:pt idx="0">
                  <c:v>Hantzi Huadango (T4)</c:v>
                </c:pt>
                <c:pt idx="1">
                  <c:v>I-122 (T14)</c:v>
                </c:pt>
                <c:pt idx="2">
                  <c:v>I-101 (T12)</c:v>
                </c:pt>
                <c:pt idx="3">
                  <c:v>Chazo (T15)</c:v>
                </c:pt>
                <c:pt idx="4">
                  <c:v>Yura sara (T1)</c:v>
                </c:pt>
                <c:pt idx="5">
                  <c:v>Zhima del caliente (T7)</c:v>
                </c:pt>
                <c:pt idx="6">
                  <c:v>I-103 (T11)</c:v>
                </c:pt>
                <c:pt idx="7">
                  <c:v>I-102 (T13)</c:v>
                </c:pt>
                <c:pt idx="8">
                  <c:v>Licto (T17)</c:v>
                </c:pt>
                <c:pt idx="9">
                  <c:v>Negro (T16)</c:v>
                </c:pt>
                <c:pt idx="10">
                  <c:v>Killu bola sara (T3)</c:v>
                </c:pt>
                <c:pt idx="11">
                  <c:v>I-122 (T8)</c:v>
                </c:pt>
                <c:pt idx="12">
                  <c:v>Tzapa sara (T2)</c:v>
                </c:pt>
                <c:pt idx="13">
                  <c:v>Penipe (T18)</c:v>
                </c:pt>
                <c:pt idx="14">
                  <c:v>Morocho suave( T9)</c:v>
                </c:pt>
                <c:pt idx="15">
                  <c:v>Amarillo tusilla (T10)</c:v>
                </c:pt>
              </c:strCache>
            </c:strRef>
          </c:cat>
          <c:val>
            <c:numRef>
              <c:f>Tukey!$E$147:$E$162</c:f>
              <c:numCache>
                <c:formatCode>General</c:formatCode>
                <c:ptCount val="16"/>
                <c:pt idx="0">
                  <c:v>16.53</c:v>
                </c:pt>
                <c:pt idx="1">
                  <c:v>16.37</c:v>
                </c:pt>
                <c:pt idx="2">
                  <c:v>15.53</c:v>
                </c:pt>
                <c:pt idx="3">
                  <c:v>15.4</c:v>
                </c:pt>
                <c:pt idx="4">
                  <c:v>15.27</c:v>
                </c:pt>
                <c:pt idx="5">
                  <c:v>14.63</c:v>
                </c:pt>
                <c:pt idx="6">
                  <c:v>14.4</c:v>
                </c:pt>
                <c:pt idx="7">
                  <c:v>14.27</c:v>
                </c:pt>
                <c:pt idx="8">
                  <c:v>14.17</c:v>
                </c:pt>
                <c:pt idx="9">
                  <c:v>14</c:v>
                </c:pt>
                <c:pt idx="10">
                  <c:v>13.83</c:v>
                </c:pt>
                <c:pt idx="11">
                  <c:v>13.8</c:v>
                </c:pt>
                <c:pt idx="12">
                  <c:v>13.73</c:v>
                </c:pt>
                <c:pt idx="13">
                  <c:v>13.5</c:v>
                </c:pt>
                <c:pt idx="14">
                  <c:v>12.63</c:v>
                </c:pt>
                <c:pt idx="15">
                  <c:v>12.27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1C-4A49-A959-F6CED5FD7D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903080"/>
        <c:axId val="476902688"/>
      </c:barChart>
      <c:scatterChart>
        <c:scatterStyle val="lineMarker"/>
        <c:varyColors val="0"/>
        <c:ser>
          <c:idx val="1"/>
          <c:order val="1"/>
          <c:tx>
            <c:strRef>
              <c:f>Tukey!$F$147</c:f>
              <c:strCache>
                <c:ptCount val="1"/>
                <c:pt idx="0">
                  <c:v>A         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xVal>
            <c:strRef>
              <c:f>Tukey!$F$147:$F$162</c:f>
              <c:strCache>
                <c:ptCount val="16"/>
                <c:pt idx="0">
                  <c:v>A         </c:v>
                </c:pt>
                <c:pt idx="1">
                  <c:v>A B       </c:v>
                </c:pt>
                <c:pt idx="2">
                  <c:v>A B C     </c:v>
                </c:pt>
                <c:pt idx="3">
                  <c:v>A B C     </c:v>
                </c:pt>
                <c:pt idx="4">
                  <c:v>A B C D   </c:v>
                </c:pt>
                <c:pt idx="5">
                  <c:v>A B C D E </c:v>
                </c:pt>
                <c:pt idx="6">
                  <c:v>A B C D E </c:v>
                </c:pt>
                <c:pt idx="7">
                  <c:v>A B C D E </c:v>
                </c:pt>
                <c:pt idx="8">
                  <c:v>A B C D E </c:v>
                </c:pt>
                <c:pt idx="9">
                  <c:v>A B C D E </c:v>
                </c:pt>
                <c:pt idx="10">
                  <c:v>  B C D E </c:v>
                </c:pt>
                <c:pt idx="11">
                  <c:v>  B C D E </c:v>
                </c:pt>
                <c:pt idx="12">
                  <c:v>  B C D E </c:v>
                </c:pt>
                <c:pt idx="13">
                  <c:v>    C D E </c:v>
                </c:pt>
                <c:pt idx="14">
                  <c:v>      D E </c:v>
                </c:pt>
                <c:pt idx="15">
                  <c:v>        E </c:v>
                </c:pt>
              </c:strCache>
            </c:strRef>
          </c:xVal>
          <c:yVal>
            <c:numRef>
              <c:f>Tukey!$E$147:$E$162</c:f>
              <c:numCache>
                <c:formatCode>General</c:formatCode>
                <c:ptCount val="16"/>
                <c:pt idx="0">
                  <c:v>16.53</c:v>
                </c:pt>
                <c:pt idx="1">
                  <c:v>16.37</c:v>
                </c:pt>
                <c:pt idx="2">
                  <c:v>15.53</c:v>
                </c:pt>
                <c:pt idx="3">
                  <c:v>15.4</c:v>
                </c:pt>
                <c:pt idx="4">
                  <c:v>15.27</c:v>
                </c:pt>
                <c:pt idx="5">
                  <c:v>14.63</c:v>
                </c:pt>
                <c:pt idx="6">
                  <c:v>14.4</c:v>
                </c:pt>
                <c:pt idx="7">
                  <c:v>14.27</c:v>
                </c:pt>
                <c:pt idx="8">
                  <c:v>14.17</c:v>
                </c:pt>
                <c:pt idx="9">
                  <c:v>14</c:v>
                </c:pt>
                <c:pt idx="10">
                  <c:v>13.83</c:v>
                </c:pt>
                <c:pt idx="11">
                  <c:v>13.8</c:v>
                </c:pt>
                <c:pt idx="12">
                  <c:v>13.73</c:v>
                </c:pt>
                <c:pt idx="13">
                  <c:v>13.5</c:v>
                </c:pt>
                <c:pt idx="14">
                  <c:v>12.63</c:v>
                </c:pt>
                <c:pt idx="15">
                  <c:v>12.27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903080"/>
        <c:axId val="476902688"/>
      </c:scatterChart>
      <c:catAx>
        <c:axId val="476903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902688"/>
        <c:crosses val="autoZero"/>
        <c:auto val="1"/>
        <c:lblAlgn val="ctr"/>
        <c:lblOffset val="100"/>
        <c:noMultiLvlLbl val="0"/>
      </c:catAx>
      <c:valAx>
        <c:axId val="4769026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/>
                  <a:t>m.</a:t>
                </a:r>
              </a:p>
            </c:rich>
          </c:tx>
          <c:layout>
            <c:manualLayout>
              <c:xMode val="edge"/>
              <c:yMode val="edge"/>
              <c:x val="0.11655014714069832"/>
              <c:y val="0.269320457584311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9030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9373812023692"/>
          <c:y val="8.1753619984525239E-2"/>
          <c:w val="0.81462011187559902"/>
          <c:h val="0.4395536273534505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E5-4F08-87D9-1DD0367CC937}"/>
              </c:ext>
            </c:extLst>
          </c:dPt>
          <c:dPt>
            <c:idx val="14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E5-4F08-87D9-1DD0367CC937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Tukey!$D$167:$D$182</c:f>
              <c:strCache>
                <c:ptCount val="16"/>
                <c:pt idx="0">
                  <c:v>Chazo (T15)</c:v>
                </c:pt>
                <c:pt idx="1">
                  <c:v> I-101 (T12)</c:v>
                </c:pt>
                <c:pt idx="2">
                  <c:v>Penipe (T18)</c:v>
                </c:pt>
                <c:pt idx="3">
                  <c:v> I-102 ( T13)</c:v>
                </c:pt>
                <c:pt idx="4">
                  <c:v>Morocho suave (T9)</c:v>
                </c:pt>
                <c:pt idx="5">
                  <c:v>Negro (T16)</c:v>
                </c:pt>
                <c:pt idx="6">
                  <c:v>I-122 (T14)</c:v>
                </c:pt>
                <c:pt idx="7">
                  <c:v>Licto (T17)</c:v>
                </c:pt>
                <c:pt idx="8">
                  <c:v>Tzapa sara (T2)</c:v>
                </c:pt>
                <c:pt idx="9">
                  <c:v>Zhima chica tuza (T8)</c:v>
                </c:pt>
                <c:pt idx="10">
                  <c:v>I-103 (T11)</c:v>
                </c:pt>
                <c:pt idx="11">
                  <c:v>Yura sara (T1)</c:v>
                </c:pt>
                <c:pt idx="12">
                  <c:v>Killu bola sara (T3)</c:v>
                </c:pt>
                <c:pt idx="13">
                  <c:v>Amarillo tusilla (T10)</c:v>
                </c:pt>
                <c:pt idx="14">
                  <c:v>Zhima del caliente (T7)</c:v>
                </c:pt>
                <c:pt idx="15">
                  <c:v>Hantzi Huadango (T4)</c:v>
                </c:pt>
              </c:strCache>
            </c:strRef>
          </c:cat>
          <c:val>
            <c:numRef>
              <c:f>Tukey!$E$167:$E$182</c:f>
              <c:numCache>
                <c:formatCode>General</c:formatCode>
                <c:ptCount val="16"/>
                <c:pt idx="0">
                  <c:v>5.83</c:v>
                </c:pt>
                <c:pt idx="1">
                  <c:v>5.4</c:v>
                </c:pt>
                <c:pt idx="2">
                  <c:v>5.2</c:v>
                </c:pt>
                <c:pt idx="3">
                  <c:v>5</c:v>
                </c:pt>
                <c:pt idx="4">
                  <c:v>4.97</c:v>
                </c:pt>
                <c:pt idx="5">
                  <c:v>4.83</c:v>
                </c:pt>
                <c:pt idx="6">
                  <c:v>4.8</c:v>
                </c:pt>
                <c:pt idx="7">
                  <c:v>4.7699999999999996</c:v>
                </c:pt>
                <c:pt idx="8">
                  <c:v>4.7</c:v>
                </c:pt>
                <c:pt idx="9">
                  <c:v>4.7</c:v>
                </c:pt>
                <c:pt idx="10">
                  <c:v>4.57</c:v>
                </c:pt>
                <c:pt idx="11">
                  <c:v>4.2699999999999996</c:v>
                </c:pt>
                <c:pt idx="12">
                  <c:v>4.2699999999999996</c:v>
                </c:pt>
                <c:pt idx="13">
                  <c:v>4.0999999999999996</c:v>
                </c:pt>
                <c:pt idx="14">
                  <c:v>3.87</c:v>
                </c:pt>
                <c:pt idx="15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6E5-4F08-87D9-1DD0367CC9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901512"/>
        <c:axId val="476904256"/>
      </c:barChart>
      <c:scatterChart>
        <c:scatterStyle val="lineMarker"/>
        <c:varyColors val="0"/>
        <c:ser>
          <c:idx val="1"/>
          <c:order val="1"/>
          <c:tx>
            <c:v>df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G</a:t>
                    </a:r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xVal>
            <c:strRef>
              <c:f>Tukey!$F$167:$F$182</c:f>
              <c:strCache>
                <c:ptCount val="16"/>
                <c:pt idx="0">
                  <c:v>A             </c:v>
                </c:pt>
                <c:pt idx="1">
                  <c:v>AB           </c:v>
                </c:pt>
                <c:pt idx="2">
                  <c:v>ABC         </c:v>
                </c:pt>
                <c:pt idx="3">
                  <c:v>   BC         </c:v>
                </c:pt>
                <c:pt idx="4">
                  <c:v>   BC         </c:v>
                </c:pt>
                <c:pt idx="5">
                  <c:v>   BCD       </c:v>
                </c:pt>
                <c:pt idx="6">
                  <c:v>   BCD       </c:v>
                </c:pt>
                <c:pt idx="7">
                  <c:v>   BCD       </c:v>
                </c:pt>
                <c:pt idx="8">
                  <c:v>     CDE     </c:v>
                </c:pt>
                <c:pt idx="9">
                  <c:v>     CDE     </c:v>
                </c:pt>
                <c:pt idx="10">
                  <c:v>     CDE     </c:v>
                </c:pt>
                <c:pt idx="11">
                  <c:v>        DEF   </c:v>
                </c:pt>
                <c:pt idx="12">
                  <c:v>        DEF   </c:v>
                </c:pt>
                <c:pt idx="13">
                  <c:v>           EFG </c:v>
                </c:pt>
                <c:pt idx="14">
                  <c:v>             FG </c:v>
                </c:pt>
                <c:pt idx="15">
                  <c:v>               G </c:v>
                </c:pt>
              </c:strCache>
            </c:strRef>
          </c:xVal>
          <c:yVal>
            <c:numRef>
              <c:f>Tukey!$E$167:$E$182</c:f>
              <c:numCache>
                <c:formatCode>General</c:formatCode>
                <c:ptCount val="16"/>
                <c:pt idx="0">
                  <c:v>5.83</c:v>
                </c:pt>
                <c:pt idx="1">
                  <c:v>5.4</c:v>
                </c:pt>
                <c:pt idx="2">
                  <c:v>5.2</c:v>
                </c:pt>
                <c:pt idx="3">
                  <c:v>5</c:v>
                </c:pt>
                <c:pt idx="4">
                  <c:v>4.97</c:v>
                </c:pt>
                <c:pt idx="5">
                  <c:v>4.83</c:v>
                </c:pt>
                <c:pt idx="6">
                  <c:v>4.8</c:v>
                </c:pt>
                <c:pt idx="7">
                  <c:v>4.7699999999999996</c:v>
                </c:pt>
                <c:pt idx="8">
                  <c:v>4.7</c:v>
                </c:pt>
                <c:pt idx="9">
                  <c:v>4.7</c:v>
                </c:pt>
                <c:pt idx="10">
                  <c:v>4.57</c:v>
                </c:pt>
                <c:pt idx="11">
                  <c:v>4.2699999999999996</c:v>
                </c:pt>
                <c:pt idx="12">
                  <c:v>4.2699999999999996</c:v>
                </c:pt>
                <c:pt idx="13">
                  <c:v>4.0999999999999996</c:v>
                </c:pt>
                <c:pt idx="14">
                  <c:v>3.87</c:v>
                </c:pt>
                <c:pt idx="15">
                  <c:v>3.5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901512"/>
        <c:axId val="476904256"/>
      </c:scatterChart>
      <c:catAx>
        <c:axId val="476901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904256"/>
        <c:crosses val="autoZero"/>
        <c:auto val="1"/>
        <c:lblAlgn val="ctr"/>
        <c:lblOffset val="100"/>
        <c:noMultiLvlLbl val="0"/>
      </c:catAx>
      <c:valAx>
        <c:axId val="4769042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 dirty="0" smtClean="0"/>
                  <a:t>cm</a:t>
                </a:r>
                <a:r>
                  <a:rPr lang="en-US" sz="1800" dirty="0"/>
                  <a:t>.</a:t>
                </a:r>
              </a:p>
            </c:rich>
          </c:tx>
          <c:layout>
            <c:manualLayout>
              <c:xMode val="edge"/>
              <c:yMode val="edge"/>
              <c:x val="2.5641025641025803E-2"/>
              <c:y val="0.354855041400627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901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54068241469903"/>
          <c:y val="7.2980017898909122E-2"/>
          <c:w val="0.85045936280304879"/>
          <c:h val="0.417980968190166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0A-4EA0-92B4-58ACD8C1450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0A-4EA0-92B4-58ACD8C14502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Tukey!$D$187:$D$202</c:f>
              <c:strCache>
                <c:ptCount val="16"/>
                <c:pt idx="0">
                  <c:v>Chazo (T15)    </c:v>
                </c:pt>
                <c:pt idx="1">
                  <c:v>I-103 (T11)    </c:v>
                </c:pt>
                <c:pt idx="2">
                  <c:v> I-101 (T12)    </c:v>
                </c:pt>
                <c:pt idx="3">
                  <c:v>Negro (T16)    </c:v>
                </c:pt>
                <c:pt idx="4">
                  <c:v>I-122 ( T14)    </c:v>
                </c:pt>
                <c:pt idx="5">
                  <c:v>I-102 (T13)    </c:v>
                </c:pt>
                <c:pt idx="6">
                  <c:v>Morocho suave (T9)     </c:v>
                </c:pt>
                <c:pt idx="7">
                  <c:v>Tzapa sara (T2)     </c:v>
                </c:pt>
                <c:pt idx="8">
                  <c:v>Penipe (T18)    </c:v>
                </c:pt>
                <c:pt idx="9">
                  <c:v>Killu bola sara (T3)     </c:v>
                </c:pt>
                <c:pt idx="10">
                  <c:v>Licto (T17)    </c:v>
                </c:pt>
                <c:pt idx="11">
                  <c:v>Zhima del caliente( T7)     </c:v>
                </c:pt>
                <c:pt idx="12">
                  <c:v>Amarillo tusilla (T10)    </c:v>
                </c:pt>
                <c:pt idx="13">
                  <c:v>Yura sara (T1)     </c:v>
                </c:pt>
                <c:pt idx="14">
                  <c:v>Zhima chica tuza (T8)     </c:v>
                </c:pt>
                <c:pt idx="15">
                  <c:v>Hantzi Huadango (T4)     </c:v>
                </c:pt>
              </c:strCache>
            </c:strRef>
          </c:cat>
          <c:val>
            <c:numRef>
              <c:f>Tukey!$E$187:$E$202</c:f>
              <c:numCache>
                <c:formatCode>General</c:formatCode>
                <c:ptCount val="16"/>
                <c:pt idx="0">
                  <c:v>14.2</c:v>
                </c:pt>
                <c:pt idx="1">
                  <c:v>13</c:v>
                </c:pt>
                <c:pt idx="2">
                  <c:v>12.87</c:v>
                </c:pt>
                <c:pt idx="3">
                  <c:v>12</c:v>
                </c:pt>
                <c:pt idx="4">
                  <c:v>11.33</c:v>
                </c:pt>
                <c:pt idx="5">
                  <c:v>10.8</c:v>
                </c:pt>
                <c:pt idx="6">
                  <c:v>10.67</c:v>
                </c:pt>
                <c:pt idx="7">
                  <c:v>10.47</c:v>
                </c:pt>
                <c:pt idx="8">
                  <c:v>10.47</c:v>
                </c:pt>
                <c:pt idx="9">
                  <c:v>10.4</c:v>
                </c:pt>
                <c:pt idx="10">
                  <c:v>10.130000000000001</c:v>
                </c:pt>
                <c:pt idx="11">
                  <c:v>10.07</c:v>
                </c:pt>
                <c:pt idx="12">
                  <c:v>9.5299999999999994</c:v>
                </c:pt>
                <c:pt idx="13">
                  <c:v>9.5299999999999994</c:v>
                </c:pt>
                <c:pt idx="14">
                  <c:v>9.4700000000000006</c:v>
                </c:pt>
                <c:pt idx="15">
                  <c:v>8.8699999999999992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10A-4EA0-92B4-58ACD8C145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899944"/>
        <c:axId val="476900336"/>
      </c:barChart>
      <c:scatterChart>
        <c:scatterStyle val="lineMarker"/>
        <c:varyColors val="0"/>
        <c:ser>
          <c:idx val="1"/>
          <c:order val="1"/>
          <c:tx>
            <c:v>copia+Tukey!$E$187:$E$202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xVal>
            <c:strRef>
              <c:f>Tukey!$F$187:$F$202</c:f>
              <c:strCache>
                <c:ptCount val="16"/>
                <c:pt idx="0">
                  <c:v>A</c:v>
                </c:pt>
                <c:pt idx="1">
                  <c:v>A B </c:v>
                </c:pt>
                <c:pt idx="2">
                  <c:v>A B </c:v>
                </c:pt>
                <c:pt idx="3">
                  <c:v>B C D </c:v>
                </c:pt>
                <c:pt idx="4">
                  <c:v>C D E </c:v>
                </c:pt>
                <c:pt idx="5">
                  <c:v>D E F </c:v>
                </c:pt>
                <c:pt idx="6">
                  <c:v>D E F </c:v>
                </c:pt>
                <c:pt idx="7">
                  <c:v>D E F </c:v>
                </c:pt>
                <c:pt idx="8">
                  <c:v>D E F </c:v>
                </c:pt>
                <c:pt idx="9">
                  <c:v>E F G </c:v>
                </c:pt>
                <c:pt idx="10">
                  <c:v>E F G </c:v>
                </c:pt>
                <c:pt idx="11">
                  <c:v>E F G </c:v>
                </c:pt>
                <c:pt idx="12">
                  <c:v>F G </c:v>
                </c:pt>
                <c:pt idx="13">
                  <c:v>F G </c:v>
                </c:pt>
                <c:pt idx="14">
                  <c:v>F G </c:v>
                </c:pt>
                <c:pt idx="15">
                  <c:v>G </c:v>
                </c:pt>
              </c:strCache>
            </c:strRef>
          </c:xVal>
          <c:yVal>
            <c:numRef>
              <c:f>Tukey!$E$187:$E$202</c:f>
              <c:numCache>
                <c:formatCode>General</c:formatCode>
                <c:ptCount val="16"/>
                <c:pt idx="0">
                  <c:v>14.2</c:v>
                </c:pt>
                <c:pt idx="1">
                  <c:v>13</c:v>
                </c:pt>
                <c:pt idx="2">
                  <c:v>12.87</c:v>
                </c:pt>
                <c:pt idx="3">
                  <c:v>12</c:v>
                </c:pt>
                <c:pt idx="4">
                  <c:v>11.33</c:v>
                </c:pt>
                <c:pt idx="5">
                  <c:v>10.8</c:v>
                </c:pt>
                <c:pt idx="6">
                  <c:v>10.67</c:v>
                </c:pt>
                <c:pt idx="7">
                  <c:v>10.47</c:v>
                </c:pt>
                <c:pt idx="8">
                  <c:v>10.47</c:v>
                </c:pt>
                <c:pt idx="9">
                  <c:v>10.4</c:v>
                </c:pt>
                <c:pt idx="10">
                  <c:v>10.130000000000001</c:v>
                </c:pt>
                <c:pt idx="11">
                  <c:v>10.07</c:v>
                </c:pt>
                <c:pt idx="12">
                  <c:v>9.5299999999999994</c:v>
                </c:pt>
                <c:pt idx="13">
                  <c:v>9.5299999999999994</c:v>
                </c:pt>
                <c:pt idx="14">
                  <c:v>9.4700000000000006</c:v>
                </c:pt>
                <c:pt idx="15">
                  <c:v>8.8699999999999992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99944"/>
        <c:axId val="476900336"/>
      </c:scatterChart>
      <c:catAx>
        <c:axId val="476899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900336"/>
        <c:crosses val="autoZero"/>
        <c:auto val="1"/>
        <c:lblAlgn val="ctr"/>
        <c:lblOffset val="100"/>
        <c:noMultiLvlLbl val="0"/>
      </c:catAx>
      <c:valAx>
        <c:axId val="4769003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 dirty="0" err="1"/>
                  <a:t>Número</a:t>
                </a:r>
                <a:r>
                  <a:rPr lang="en-US" sz="1800" dirty="0"/>
                  <a:t> de </a:t>
                </a:r>
                <a:r>
                  <a:rPr lang="en-US" sz="1800" dirty="0" err="1" smtClean="0"/>
                  <a:t>hileras</a:t>
                </a:r>
                <a:r>
                  <a:rPr lang="en-US" sz="1800" dirty="0" smtClean="0"/>
                  <a:t> 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4.2548050808359703E-2"/>
              <c:y val="1.461112073989887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476899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09997422719611"/>
          <c:y val="7.2980017898909122E-2"/>
          <c:w val="0.81218202751812008"/>
          <c:h val="0.423924720345474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4C-4284-8153-12CD481E692D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4C-4284-8153-12CD481E692D}"/>
              </c:ext>
            </c:extLst>
          </c:dPt>
          <c:dLbls>
            <c:dLbl>
              <c:idx val="0"/>
              <c:layout/>
              <c:spPr/>
              <c:txPr>
                <a:bodyPr rot="-5400000" vert="horz" anchor="ctr" anchorCtr="1"/>
                <a:lstStyle/>
                <a:p>
                  <a:pPr>
                    <a:defRPr sz="1800"/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spPr/>
              <c:txPr>
                <a:bodyPr rot="-5400000" vert="horz"/>
                <a:lstStyle/>
                <a:p>
                  <a:pPr>
                    <a:defRPr sz="1800"/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Tukey!$D$207:$D$222</c:f>
              <c:strCache>
                <c:ptCount val="16"/>
                <c:pt idx="0">
                  <c:v>I-103 (T11)</c:v>
                </c:pt>
                <c:pt idx="1">
                  <c:v>Chazo (T15)</c:v>
                </c:pt>
                <c:pt idx="2">
                  <c:v>Blanco harinoso I-101 (T11)</c:v>
                </c:pt>
                <c:pt idx="3">
                  <c:v>I-122 Chaucho mejorado (T14)</c:v>
                </c:pt>
                <c:pt idx="4">
                  <c:v>Negro (T16)</c:v>
                </c:pt>
                <c:pt idx="5">
                  <c:v>Hantzi Huadango (T14)</c:v>
                </c:pt>
                <c:pt idx="6">
                  <c:v>Blanco blandito I-102 (T13)</c:v>
                </c:pt>
                <c:pt idx="7">
                  <c:v>Penipe (T18)</c:v>
                </c:pt>
                <c:pt idx="8">
                  <c:v>Yura sara (T1)</c:v>
                </c:pt>
                <c:pt idx="9">
                  <c:v>Zhima del caliente (T7)</c:v>
                </c:pt>
                <c:pt idx="10">
                  <c:v>Killu bola sara (T3)</c:v>
                </c:pt>
                <c:pt idx="11">
                  <c:v>Licto (T17)</c:v>
                </c:pt>
                <c:pt idx="12">
                  <c:v>Morocho suave (T9)</c:v>
                </c:pt>
                <c:pt idx="13">
                  <c:v>Zhima chica tuza (T8)</c:v>
                </c:pt>
                <c:pt idx="14">
                  <c:v>Tzapa sara (T2)</c:v>
                </c:pt>
                <c:pt idx="15">
                  <c:v>Amarillo tusilla (T10)</c:v>
                </c:pt>
              </c:strCache>
            </c:strRef>
          </c:cat>
          <c:val>
            <c:numRef>
              <c:f>Tukey!$E$207:$E$222</c:f>
              <c:numCache>
                <c:formatCode>General</c:formatCode>
                <c:ptCount val="16"/>
                <c:pt idx="0">
                  <c:v>333.93</c:v>
                </c:pt>
                <c:pt idx="1">
                  <c:v>321.13</c:v>
                </c:pt>
                <c:pt idx="2">
                  <c:v>315.60000000000002</c:v>
                </c:pt>
                <c:pt idx="3">
                  <c:v>287.13</c:v>
                </c:pt>
                <c:pt idx="4">
                  <c:v>278.39999999999998</c:v>
                </c:pt>
                <c:pt idx="5">
                  <c:v>256.52999999999997</c:v>
                </c:pt>
                <c:pt idx="6">
                  <c:v>248.87</c:v>
                </c:pt>
                <c:pt idx="7">
                  <c:v>232.13</c:v>
                </c:pt>
                <c:pt idx="8">
                  <c:v>227.73</c:v>
                </c:pt>
                <c:pt idx="9">
                  <c:v>223.6</c:v>
                </c:pt>
                <c:pt idx="10">
                  <c:v>218.6</c:v>
                </c:pt>
                <c:pt idx="11">
                  <c:v>218.27</c:v>
                </c:pt>
                <c:pt idx="12">
                  <c:v>215.53</c:v>
                </c:pt>
                <c:pt idx="13">
                  <c:v>201.47</c:v>
                </c:pt>
                <c:pt idx="14">
                  <c:v>197.2</c:v>
                </c:pt>
                <c:pt idx="15">
                  <c:v>180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A4C-4284-8153-12CD481E69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778424"/>
        <c:axId val="476778816"/>
      </c:barChart>
      <c:scatterChart>
        <c:scatterStyle val="lineMarker"/>
        <c:varyColors val="0"/>
        <c:ser>
          <c:idx val="1"/>
          <c:order val="1"/>
          <c:tx>
            <c:v>X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Tukey!$F$207:$F$222</c:f>
              <c:strCache>
                <c:ptCount val="16"/>
                <c:pt idx="0">
                  <c:v>A </c:v>
                </c:pt>
                <c:pt idx="1">
                  <c:v>A B </c:v>
                </c:pt>
                <c:pt idx="2">
                  <c:v>A B </c:v>
                </c:pt>
                <c:pt idx="3">
                  <c:v>A B C </c:v>
                </c:pt>
                <c:pt idx="4">
                  <c:v>A B C D </c:v>
                </c:pt>
                <c:pt idx="5">
                  <c:v>A B C D E </c:v>
                </c:pt>
                <c:pt idx="6">
                  <c:v>B C D E </c:v>
                </c:pt>
                <c:pt idx="7">
                  <c:v>C D E </c:v>
                </c:pt>
                <c:pt idx="8">
                  <c:v>C D E </c:v>
                </c:pt>
                <c:pt idx="9">
                  <c:v>C D E </c:v>
                </c:pt>
                <c:pt idx="10">
                  <c:v>C D E </c:v>
                </c:pt>
                <c:pt idx="11">
                  <c:v>C D E </c:v>
                </c:pt>
                <c:pt idx="12">
                  <c:v>C D E </c:v>
                </c:pt>
                <c:pt idx="13">
                  <c:v>DE</c:v>
                </c:pt>
                <c:pt idx="14">
                  <c:v>DE</c:v>
                </c:pt>
                <c:pt idx="15">
                  <c:v>E </c:v>
                </c:pt>
              </c:strCache>
            </c:strRef>
          </c:xVal>
          <c:yVal>
            <c:numRef>
              <c:f>Tukey!$E$207:$E$222</c:f>
              <c:numCache>
                <c:formatCode>General</c:formatCode>
                <c:ptCount val="16"/>
                <c:pt idx="0">
                  <c:v>333.93</c:v>
                </c:pt>
                <c:pt idx="1">
                  <c:v>321.13</c:v>
                </c:pt>
                <c:pt idx="2">
                  <c:v>315.60000000000002</c:v>
                </c:pt>
                <c:pt idx="3">
                  <c:v>287.13</c:v>
                </c:pt>
                <c:pt idx="4">
                  <c:v>278.39999999999998</c:v>
                </c:pt>
                <c:pt idx="5">
                  <c:v>256.52999999999997</c:v>
                </c:pt>
                <c:pt idx="6">
                  <c:v>248.87</c:v>
                </c:pt>
                <c:pt idx="7">
                  <c:v>232.13</c:v>
                </c:pt>
                <c:pt idx="8">
                  <c:v>227.73</c:v>
                </c:pt>
                <c:pt idx="9">
                  <c:v>223.6</c:v>
                </c:pt>
                <c:pt idx="10">
                  <c:v>218.6</c:v>
                </c:pt>
                <c:pt idx="11">
                  <c:v>218.27</c:v>
                </c:pt>
                <c:pt idx="12">
                  <c:v>215.53</c:v>
                </c:pt>
                <c:pt idx="13">
                  <c:v>201.47</c:v>
                </c:pt>
                <c:pt idx="14">
                  <c:v>197.2</c:v>
                </c:pt>
                <c:pt idx="15">
                  <c:v>180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78424"/>
        <c:axId val="476778816"/>
      </c:scatterChart>
      <c:catAx>
        <c:axId val="476778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778816"/>
        <c:crosses val="autoZero"/>
        <c:auto val="1"/>
        <c:lblAlgn val="ctr"/>
        <c:lblOffset val="100"/>
        <c:noMultiLvlLbl val="0"/>
      </c:catAx>
      <c:valAx>
        <c:axId val="476778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/>
                  <a:t>Número de granos  </a:t>
                </a:r>
              </a:p>
            </c:rich>
          </c:tx>
          <c:layout>
            <c:manualLayout>
              <c:xMode val="edge"/>
              <c:yMode val="edge"/>
              <c:x val="3.8461522194886653E-2"/>
              <c:y val="0.270560072620518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7784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23822883493918"/>
          <c:y val="8.0559657833696743E-2"/>
          <c:w val="0.70604371169555025"/>
          <c:h val="0.4886005303949364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89-4E81-9B87-8FECB65BF1F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89-4E81-9B87-8FECB65BF1F0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Tukey!$D$246:$D$261</c:f>
              <c:strCache>
                <c:ptCount val="16"/>
                <c:pt idx="0">
                  <c:v> I-101 ( T12)</c:v>
                </c:pt>
                <c:pt idx="1">
                  <c:v>Chazo (T15)</c:v>
                </c:pt>
                <c:pt idx="2">
                  <c:v>I-103 (T11)</c:v>
                </c:pt>
                <c:pt idx="3">
                  <c:v> I-102 (T13)</c:v>
                </c:pt>
                <c:pt idx="4">
                  <c:v>Morocho suave (T9)</c:v>
                </c:pt>
                <c:pt idx="5">
                  <c:v>I-122 Chaucho mejorado (T14)</c:v>
                </c:pt>
                <c:pt idx="6">
                  <c:v>Negro (T16)</c:v>
                </c:pt>
                <c:pt idx="7">
                  <c:v>Penipe (T18)</c:v>
                </c:pt>
                <c:pt idx="8">
                  <c:v>Licto (T17)</c:v>
                </c:pt>
                <c:pt idx="9">
                  <c:v>Amarillo tusilla (T10)</c:v>
                </c:pt>
                <c:pt idx="10">
                  <c:v>Hantzi Huadango (T4)</c:v>
                </c:pt>
                <c:pt idx="11">
                  <c:v>Tzapa sara (T2)</c:v>
                </c:pt>
                <c:pt idx="12">
                  <c:v>Zhima chica tuza (T8)</c:v>
                </c:pt>
                <c:pt idx="13">
                  <c:v>Zhima del caliente (T7)</c:v>
                </c:pt>
                <c:pt idx="14">
                  <c:v>Killu bola sara (T3)</c:v>
                </c:pt>
                <c:pt idx="15">
                  <c:v>Yura sara (T1)</c:v>
                </c:pt>
              </c:strCache>
            </c:strRef>
          </c:cat>
          <c:val>
            <c:numRef>
              <c:f>Tukey!$E$246:$E$261</c:f>
              <c:numCache>
                <c:formatCode>General</c:formatCode>
                <c:ptCount val="16"/>
                <c:pt idx="0">
                  <c:v>203.86</c:v>
                </c:pt>
                <c:pt idx="1">
                  <c:v>188.18</c:v>
                </c:pt>
                <c:pt idx="2">
                  <c:v>160.1</c:v>
                </c:pt>
                <c:pt idx="3">
                  <c:v>147.12</c:v>
                </c:pt>
                <c:pt idx="4">
                  <c:v>136.27000000000001</c:v>
                </c:pt>
                <c:pt idx="5">
                  <c:v>129.57</c:v>
                </c:pt>
                <c:pt idx="6">
                  <c:v>126.99</c:v>
                </c:pt>
                <c:pt idx="7">
                  <c:v>125.53</c:v>
                </c:pt>
                <c:pt idx="8">
                  <c:v>121.11</c:v>
                </c:pt>
                <c:pt idx="9">
                  <c:v>110.48</c:v>
                </c:pt>
                <c:pt idx="10">
                  <c:v>107.87</c:v>
                </c:pt>
                <c:pt idx="11">
                  <c:v>105.57</c:v>
                </c:pt>
                <c:pt idx="12">
                  <c:v>97.67</c:v>
                </c:pt>
                <c:pt idx="13">
                  <c:v>97.06</c:v>
                </c:pt>
                <c:pt idx="14">
                  <c:v>93.56</c:v>
                </c:pt>
                <c:pt idx="15">
                  <c:v>87.62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89-4E81-9B87-8FECB65BF1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782344"/>
        <c:axId val="476779992"/>
      </c:barChart>
      <c:scatterChart>
        <c:scatterStyle val="lineMarker"/>
        <c:varyColors val="0"/>
        <c:ser>
          <c:idx val="1"/>
          <c:order val="1"/>
          <c:tx>
            <c:v>C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Tukey!$F$246:$F$261</c:f>
              <c:strCache>
                <c:ptCount val="16"/>
                <c:pt idx="0">
                  <c:v>A </c:v>
                </c:pt>
                <c:pt idx="1">
                  <c:v>AB</c:v>
                </c:pt>
                <c:pt idx="2">
                  <c:v>BC</c:v>
                </c:pt>
                <c:pt idx="3">
                  <c:v>CD</c:v>
                </c:pt>
                <c:pt idx="4">
                  <c:v>CDE</c:v>
                </c:pt>
                <c:pt idx="5">
                  <c:v>CDFE</c:v>
                </c:pt>
                <c:pt idx="6">
                  <c:v>CDFG</c:v>
                </c:pt>
                <c:pt idx="7">
                  <c:v>CDFG</c:v>
                </c:pt>
                <c:pt idx="8">
                  <c:v>DEFG</c:v>
                </c:pt>
                <c:pt idx="9">
                  <c:v>EFG</c:v>
                </c:pt>
                <c:pt idx="10">
                  <c:v>EFG</c:v>
                </c:pt>
                <c:pt idx="11">
                  <c:v>EFG</c:v>
                </c:pt>
                <c:pt idx="12">
                  <c:v>FG</c:v>
                </c:pt>
                <c:pt idx="13">
                  <c:v>FG</c:v>
                </c:pt>
                <c:pt idx="14">
                  <c:v>FG</c:v>
                </c:pt>
                <c:pt idx="15">
                  <c:v>G</c:v>
                </c:pt>
              </c:strCache>
            </c:strRef>
          </c:xVal>
          <c:yVal>
            <c:numRef>
              <c:f>Tukey!$E$246:$E$261</c:f>
              <c:numCache>
                <c:formatCode>General</c:formatCode>
                <c:ptCount val="16"/>
                <c:pt idx="0">
                  <c:v>203.86</c:v>
                </c:pt>
                <c:pt idx="1">
                  <c:v>188.18</c:v>
                </c:pt>
                <c:pt idx="2">
                  <c:v>160.1</c:v>
                </c:pt>
                <c:pt idx="3">
                  <c:v>147.12</c:v>
                </c:pt>
                <c:pt idx="4">
                  <c:v>136.27000000000001</c:v>
                </c:pt>
                <c:pt idx="5">
                  <c:v>129.57</c:v>
                </c:pt>
                <c:pt idx="6">
                  <c:v>126.99</c:v>
                </c:pt>
                <c:pt idx="7">
                  <c:v>125.53</c:v>
                </c:pt>
                <c:pt idx="8">
                  <c:v>121.11</c:v>
                </c:pt>
                <c:pt idx="9">
                  <c:v>110.48</c:v>
                </c:pt>
                <c:pt idx="10">
                  <c:v>107.87</c:v>
                </c:pt>
                <c:pt idx="11">
                  <c:v>105.57</c:v>
                </c:pt>
                <c:pt idx="12">
                  <c:v>97.67</c:v>
                </c:pt>
                <c:pt idx="13">
                  <c:v>97.06</c:v>
                </c:pt>
                <c:pt idx="14">
                  <c:v>93.56</c:v>
                </c:pt>
                <c:pt idx="15">
                  <c:v>87.62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82344"/>
        <c:axId val="476779992"/>
      </c:scatterChart>
      <c:catAx>
        <c:axId val="476782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779992"/>
        <c:crosses val="autoZero"/>
        <c:auto val="1"/>
        <c:lblAlgn val="ctr"/>
        <c:lblOffset val="100"/>
        <c:noMultiLvlLbl val="0"/>
      </c:catAx>
      <c:valAx>
        <c:axId val="4767799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/>
                  <a:t>Rendimiento </a:t>
                </a:r>
              </a:p>
            </c:rich>
          </c:tx>
          <c:layout>
            <c:manualLayout>
              <c:xMode val="edge"/>
              <c:yMode val="edge"/>
              <c:x val="0.1051080762906027"/>
              <c:y val="0.180656224097446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782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11597309272287"/>
          <c:y val="7.2980017898909122E-2"/>
          <c:w val="0.76816604056712601"/>
          <c:h val="0.3947582253408775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F6-42C6-8723-19D9FD2835A3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F6-42C6-8723-19D9FD2835A3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Tukey!$D$227:$D$242</c:f>
              <c:strCache>
                <c:ptCount val="16"/>
                <c:pt idx="0">
                  <c:v>Chazo (T15)</c:v>
                </c:pt>
                <c:pt idx="1">
                  <c:v> I-101 (T12)</c:v>
                </c:pt>
                <c:pt idx="2">
                  <c:v>Penipe (T18)</c:v>
                </c:pt>
                <c:pt idx="3">
                  <c:v> I-102 (T13)</c:v>
                </c:pt>
                <c:pt idx="4">
                  <c:v>Licto (T17)</c:v>
                </c:pt>
                <c:pt idx="5">
                  <c:v>Morocho suave (T9)</c:v>
                </c:pt>
                <c:pt idx="6">
                  <c:v>Amarillo tusilla (T10)</c:v>
                </c:pt>
                <c:pt idx="7">
                  <c:v>Tzapa sara (T2)</c:v>
                </c:pt>
                <c:pt idx="8">
                  <c:v>Zhima chica tuza (T8)</c:v>
                </c:pt>
                <c:pt idx="9">
                  <c:v>Killu bola sara (T3)</c:v>
                </c:pt>
                <c:pt idx="10">
                  <c:v>Negro (T16)</c:v>
                </c:pt>
                <c:pt idx="11">
                  <c:v>Zhima del caliente (T17)</c:v>
                </c:pt>
                <c:pt idx="12">
                  <c:v>I-103 (T11)</c:v>
                </c:pt>
                <c:pt idx="13">
                  <c:v>Yura sara (T1)</c:v>
                </c:pt>
                <c:pt idx="14">
                  <c:v>Hantzi Huadango (T14)</c:v>
                </c:pt>
                <c:pt idx="15">
                  <c:v>I-122 Chaucho mejorado (T4)</c:v>
                </c:pt>
              </c:strCache>
            </c:strRef>
          </c:cat>
          <c:val>
            <c:numRef>
              <c:f>Tukey!$E$227:$E$242</c:f>
              <c:numCache>
                <c:formatCode>General</c:formatCode>
                <c:ptCount val="16"/>
                <c:pt idx="0">
                  <c:v>80.37</c:v>
                </c:pt>
                <c:pt idx="1">
                  <c:v>75.3</c:v>
                </c:pt>
                <c:pt idx="2">
                  <c:v>73.430000000000007</c:v>
                </c:pt>
                <c:pt idx="3">
                  <c:v>69.53</c:v>
                </c:pt>
                <c:pt idx="4">
                  <c:v>69.47</c:v>
                </c:pt>
                <c:pt idx="5">
                  <c:v>67.67</c:v>
                </c:pt>
                <c:pt idx="6">
                  <c:v>66.599999999999994</c:v>
                </c:pt>
                <c:pt idx="7">
                  <c:v>59.83</c:v>
                </c:pt>
                <c:pt idx="8">
                  <c:v>59.8</c:v>
                </c:pt>
                <c:pt idx="9">
                  <c:v>55.03</c:v>
                </c:pt>
                <c:pt idx="10">
                  <c:v>52.03</c:v>
                </c:pt>
                <c:pt idx="11">
                  <c:v>51.17</c:v>
                </c:pt>
                <c:pt idx="12">
                  <c:v>50.17</c:v>
                </c:pt>
                <c:pt idx="13">
                  <c:v>49.67</c:v>
                </c:pt>
                <c:pt idx="14">
                  <c:v>49.57</c:v>
                </c:pt>
                <c:pt idx="15">
                  <c:v>46.7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8F6-42C6-8723-19D9FD2835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795280"/>
        <c:axId val="476800376"/>
      </c:barChart>
      <c:scatterChart>
        <c:scatterStyle val="lineMarker"/>
        <c:varyColors val="0"/>
        <c:ser>
          <c:idx val="1"/>
          <c:order val="1"/>
          <c:tx>
            <c:v>C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Tukey!$F$227:$F$242</c:f>
              <c:strCache>
                <c:ptCount val="16"/>
                <c:pt idx="0">
                  <c:v>A </c:v>
                </c:pt>
                <c:pt idx="1">
                  <c:v>AB</c:v>
                </c:pt>
                <c:pt idx="2">
                  <c:v>AB</c:v>
                </c:pt>
                <c:pt idx="3">
                  <c:v>ABC</c:v>
                </c:pt>
                <c:pt idx="4">
                  <c:v>ABC</c:v>
                </c:pt>
                <c:pt idx="5">
                  <c:v>BC</c:v>
                </c:pt>
                <c:pt idx="6">
                  <c:v>BCD</c:v>
                </c:pt>
                <c:pt idx="7">
                  <c:v>CDE</c:v>
                </c:pt>
                <c:pt idx="8">
                  <c:v>CDE</c:v>
                </c:pt>
                <c:pt idx="9">
                  <c:v>DEF</c:v>
                </c:pt>
                <c:pt idx="10">
                  <c:v>E F </c:v>
                </c:pt>
                <c:pt idx="11">
                  <c:v>E F </c:v>
                </c:pt>
                <c:pt idx="12">
                  <c:v>E F </c:v>
                </c:pt>
                <c:pt idx="13">
                  <c:v>E F </c:v>
                </c:pt>
                <c:pt idx="14">
                  <c:v>E F </c:v>
                </c:pt>
                <c:pt idx="15">
                  <c:v>F</c:v>
                </c:pt>
              </c:strCache>
            </c:strRef>
          </c:xVal>
          <c:yVal>
            <c:numRef>
              <c:f>Tukey!$E$227:$E$242</c:f>
              <c:numCache>
                <c:formatCode>General</c:formatCode>
                <c:ptCount val="16"/>
                <c:pt idx="0">
                  <c:v>80.37</c:v>
                </c:pt>
                <c:pt idx="1">
                  <c:v>75.3</c:v>
                </c:pt>
                <c:pt idx="2">
                  <c:v>73.430000000000007</c:v>
                </c:pt>
                <c:pt idx="3">
                  <c:v>69.53</c:v>
                </c:pt>
                <c:pt idx="4">
                  <c:v>69.47</c:v>
                </c:pt>
                <c:pt idx="5">
                  <c:v>67.67</c:v>
                </c:pt>
                <c:pt idx="6">
                  <c:v>66.599999999999994</c:v>
                </c:pt>
                <c:pt idx="7">
                  <c:v>59.83</c:v>
                </c:pt>
                <c:pt idx="8">
                  <c:v>59.8</c:v>
                </c:pt>
                <c:pt idx="9">
                  <c:v>55.03</c:v>
                </c:pt>
                <c:pt idx="10">
                  <c:v>52.03</c:v>
                </c:pt>
                <c:pt idx="11">
                  <c:v>51.17</c:v>
                </c:pt>
                <c:pt idx="12">
                  <c:v>50.17</c:v>
                </c:pt>
                <c:pt idx="13">
                  <c:v>49.67</c:v>
                </c:pt>
                <c:pt idx="14">
                  <c:v>49.57</c:v>
                </c:pt>
                <c:pt idx="15">
                  <c:v>46.7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95280"/>
        <c:axId val="476800376"/>
      </c:scatterChart>
      <c:catAx>
        <c:axId val="47679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800376"/>
        <c:crosses val="autoZero"/>
        <c:auto val="1"/>
        <c:lblAlgn val="ctr"/>
        <c:lblOffset val="100"/>
        <c:noMultiLvlLbl val="0"/>
      </c:catAx>
      <c:valAx>
        <c:axId val="4768003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/>
                  <a:t>peso de 100 granos</a:t>
                </a:r>
              </a:p>
            </c:rich>
          </c:tx>
          <c:layout>
            <c:manualLayout>
              <c:xMode val="edge"/>
              <c:yMode val="edge"/>
              <c:x val="3.8461538461538464E-2"/>
              <c:y val="0.2402418608848687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795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08361454818148"/>
          <c:y val="9.4717218925589458E-2"/>
          <c:w val="0.68831523727749622"/>
          <c:h val="0.4166411461088735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89-4E81-9B87-8FECB65BF1F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89-4E81-9B87-8FECB65BF1F0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2870012870014758E-3"/>
                  <c:y val="0.1095100561886257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Tukey!$D$266:$D$281</c:f>
              <c:strCache>
                <c:ptCount val="16"/>
                <c:pt idx="0">
                  <c:v>I-103 (T11)</c:v>
                </c:pt>
                <c:pt idx="1">
                  <c:v> I-101 ( T12)</c:v>
                </c:pt>
                <c:pt idx="2">
                  <c:v> I-102 ( T13)</c:v>
                </c:pt>
                <c:pt idx="3">
                  <c:v>Chazo (T15)</c:v>
                </c:pt>
                <c:pt idx="4">
                  <c:v>Negro (T16)</c:v>
                </c:pt>
                <c:pt idx="5">
                  <c:v>Morocho suave (T9)</c:v>
                </c:pt>
                <c:pt idx="6">
                  <c:v>I-122 Chaucho mejorado (T14)</c:v>
                </c:pt>
                <c:pt idx="7">
                  <c:v>Hantzi Huadango (T4)</c:v>
                </c:pt>
                <c:pt idx="8">
                  <c:v>Licto (T17)</c:v>
                </c:pt>
                <c:pt idx="9">
                  <c:v>Penipe (T18)</c:v>
                </c:pt>
                <c:pt idx="10">
                  <c:v>Amarillo tusilla (T10)</c:v>
                </c:pt>
                <c:pt idx="11">
                  <c:v>Tzapa sara (T2)</c:v>
                </c:pt>
                <c:pt idx="12">
                  <c:v>Zhima chica tuza (T8)</c:v>
                </c:pt>
                <c:pt idx="13">
                  <c:v>Killu bola sara (T3)</c:v>
                </c:pt>
                <c:pt idx="14">
                  <c:v>Yura sara (T1)</c:v>
                </c:pt>
                <c:pt idx="15">
                  <c:v>Zhima del caliente (T7)</c:v>
                </c:pt>
              </c:strCache>
            </c:strRef>
          </c:cat>
          <c:val>
            <c:numRef>
              <c:f>Tukey!$E$266:$E$281</c:f>
              <c:numCache>
                <c:formatCode>General</c:formatCode>
                <c:ptCount val="16"/>
                <c:pt idx="0">
                  <c:v>4587.0200000000004</c:v>
                </c:pt>
                <c:pt idx="1">
                  <c:v>4066.71</c:v>
                </c:pt>
                <c:pt idx="2">
                  <c:v>4054.51</c:v>
                </c:pt>
                <c:pt idx="3">
                  <c:v>3915.21</c:v>
                </c:pt>
                <c:pt idx="4">
                  <c:v>3804.14</c:v>
                </c:pt>
                <c:pt idx="5">
                  <c:v>3706.46</c:v>
                </c:pt>
                <c:pt idx="6">
                  <c:v>3571.68</c:v>
                </c:pt>
                <c:pt idx="7">
                  <c:v>2967.34</c:v>
                </c:pt>
                <c:pt idx="8">
                  <c:v>2952.93</c:v>
                </c:pt>
                <c:pt idx="9">
                  <c:v>2811.96</c:v>
                </c:pt>
                <c:pt idx="10">
                  <c:v>2610.2399999999998</c:v>
                </c:pt>
                <c:pt idx="11">
                  <c:v>2506.9699999999998</c:v>
                </c:pt>
                <c:pt idx="12">
                  <c:v>2344.0100000000002</c:v>
                </c:pt>
                <c:pt idx="13">
                  <c:v>2113.02</c:v>
                </c:pt>
                <c:pt idx="14">
                  <c:v>1923.76</c:v>
                </c:pt>
                <c:pt idx="15">
                  <c:v>1092.17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89-4E81-9B87-8FECB65BF1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819584"/>
        <c:axId val="476814096"/>
      </c:barChart>
      <c:scatterChart>
        <c:scatterStyle val="lineMarker"/>
        <c:varyColors val="0"/>
        <c:ser>
          <c:idx val="1"/>
          <c:order val="1"/>
          <c:tx>
            <c:v>C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2.2326330830268026E-2"/>
                  <c:y val="-0.12514309720107125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Tukey!$F$266:$F$281</c:f>
              <c:strCache>
                <c:ptCount val="16"/>
                <c:pt idx="0">
                  <c:v>A</c:v>
                </c:pt>
                <c:pt idx="1">
                  <c:v>AB</c:v>
                </c:pt>
                <c:pt idx="2">
                  <c:v>AB</c:v>
                </c:pt>
                <c:pt idx="3">
                  <c:v>AB</c:v>
                </c:pt>
                <c:pt idx="4">
                  <c:v>BC</c:v>
                </c:pt>
                <c:pt idx="5">
                  <c:v>BC</c:v>
                </c:pt>
                <c:pt idx="6">
                  <c:v>CD</c:v>
                </c:pt>
                <c:pt idx="7">
                  <c:v>DE</c:v>
                </c:pt>
                <c:pt idx="8">
                  <c:v>DE</c:v>
                </c:pt>
                <c:pt idx="9">
                  <c:v>DEF</c:v>
                </c:pt>
                <c:pt idx="10">
                  <c:v>EF</c:v>
                </c:pt>
                <c:pt idx="11">
                  <c:v>EF</c:v>
                </c:pt>
                <c:pt idx="12">
                  <c:v>EF</c:v>
                </c:pt>
                <c:pt idx="13">
                  <c:v>EF</c:v>
                </c:pt>
                <c:pt idx="14">
                  <c:v>FG</c:v>
                </c:pt>
                <c:pt idx="15">
                  <c:v>G</c:v>
                </c:pt>
              </c:strCache>
            </c:strRef>
          </c:xVal>
          <c:yVal>
            <c:numRef>
              <c:f>Tukey!$E$266:$E$281</c:f>
              <c:numCache>
                <c:formatCode>General</c:formatCode>
                <c:ptCount val="16"/>
                <c:pt idx="0">
                  <c:v>4587.0200000000004</c:v>
                </c:pt>
                <c:pt idx="1">
                  <c:v>4066.71</c:v>
                </c:pt>
                <c:pt idx="2">
                  <c:v>4054.51</c:v>
                </c:pt>
                <c:pt idx="3">
                  <c:v>3915.21</c:v>
                </c:pt>
                <c:pt idx="4">
                  <c:v>3804.14</c:v>
                </c:pt>
                <c:pt idx="5">
                  <c:v>3706.46</c:v>
                </c:pt>
                <c:pt idx="6">
                  <c:v>3571.68</c:v>
                </c:pt>
                <c:pt idx="7">
                  <c:v>2967.34</c:v>
                </c:pt>
                <c:pt idx="8">
                  <c:v>2952.93</c:v>
                </c:pt>
                <c:pt idx="9">
                  <c:v>2811.96</c:v>
                </c:pt>
                <c:pt idx="10">
                  <c:v>2610.2399999999998</c:v>
                </c:pt>
                <c:pt idx="11">
                  <c:v>2506.9699999999998</c:v>
                </c:pt>
                <c:pt idx="12">
                  <c:v>2344.0100000000002</c:v>
                </c:pt>
                <c:pt idx="13">
                  <c:v>2113.02</c:v>
                </c:pt>
                <c:pt idx="14">
                  <c:v>1923.76</c:v>
                </c:pt>
                <c:pt idx="15">
                  <c:v>1092.17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19584"/>
        <c:axId val="476814096"/>
      </c:scatterChart>
      <c:catAx>
        <c:axId val="47681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814096"/>
        <c:crosses val="autoZero"/>
        <c:auto val="1"/>
        <c:lblAlgn val="ctr"/>
        <c:lblOffset val="100"/>
        <c:noMultiLvlLbl val="0"/>
      </c:catAx>
      <c:valAx>
        <c:axId val="4768140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/>
                  <a:t>Rendimiento por</a:t>
                </a:r>
                <a:r>
                  <a:rPr lang="en-US" sz="1800" baseline="0"/>
                  <a:t> hectarea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.12249520280553167"/>
              <c:y val="8.955873854989926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819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01823845624204"/>
          <c:y val="3.9376617455647488E-2"/>
          <c:w val="0.73367964531973484"/>
          <c:h val="0.3525526668491683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89-4E81-9B87-8FECB65BF1F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89-4E81-9B87-8FECB65BF1F0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2746972594008922E-3"/>
                  <c:y val="3.70968171357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Tukey!$D$286:$D$301</c:f>
              <c:strCache>
                <c:ptCount val="16"/>
                <c:pt idx="0">
                  <c:v>Zhima del caliente (T7)</c:v>
                </c:pt>
                <c:pt idx="1">
                  <c:v>Yura sara (T1)</c:v>
                </c:pt>
                <c:pt idx="2">
                  <c:v>Killu bola sara (T3)</c:v>
                </c:pt>
                <c:pt idx="3">
                  <c:v>I-103 (T11)</c:v>
                </c:pt>
                <c:pt idx="4">
                  <c:v>Penipe (T18)</c:v>
                </c:pt>
                <c:pt idx="5">
                  <c:v>Chazo (T15)</c:v>
                </c:pt>
                <c:pt idx="6">
                  <c:v>Licto (T17)</c:v>
                </c:pt>
                <c:pt idx="7">
                  <c:v>Amarillo tusilla (T10)</c:v>
                </c:pt>
                <c:pt idx="8">
                  <c:v>I-122 Chaucho mejorado (T14)</c:v>
                </c:pt>
                <c:pt idx="9">
                  <c:v>Morocho suave (T9)</c:v>
                </c:pt>
                <c:pt idx="10">
                  <c:v>Tzapa sara (T2)</c:v>
                </c:pt>
                <c:pt idx="11">
                  <c:v>Zhima chica tuza (T8)</c:v>
                </c:pt>
                <c:pt idx="12">
                  <c:v>Negro (T16)</c:v>
                </c:pt>
                <c:pt idx="13">
                  <c:v>Hantzi Huadango T(4)</c:v>
                </c:pt>
                <c:pt idx="14">
                  <c:v>Blanco blandito I-102 (T13)</c:v>
                </c:pt>
                <c:pt idx="15">
                  <c:v>Blanco harinoso I-101 (T12)</c:v>
                </c:pt>
              </c:strCache>
            </c:strRef>
          </c:cat>
          <c:val>
            <c:numRef>
              <c:f>Tukey!$E$286:$E$301</c:f>
              <c:numCache>
                <c:formatCode>0.00</c:formatCode>
                <c:ptCount val="16"/>
                <c:pt idx="0">
                  <c:v>47.817705859466891</c:v>
                </c:pt>
                <c:pt idx="1">
                  <c:v>23.049568869135808</c:v>
                </c:pt>
                <c:pt idx="2">
                  <c:v>21.739920866136274</c:v>
                </c:pt>
                <c:pt idx="3">
                  <c:v>19.52596491228071</c:v>
                </c:pt>
                <c:pt idx="4">
                  <c:v>18.917998933333337</c:v>
                </c:pt>
                <c:pt idx="5">
                  <c:v>18.43312499999999</c:v>
                </c:pt>
                <c:pt idx="6">
                  <c:v>11.880415999999999</c:v>
                </c:pt>
                <c:pt idx="7">
                  <c:v>10.650190880833335</c:v>
                </c:pt>
                <c:pt idx="8">
                  <c:v>7.5412891535076438</c:v>
                </c:pt>
                <c:pt idx="9">
                  <c:v>7.3400000000000007</c:v>
                </c:pt>
                <c:pt idx="10">
                  <c:v>7.333333333333333</c:v>
                </c:pt>
                <c:pt idx="11">
                  <c:v>6.9833333333333334</c:v>
                </c:pt>
                <c:pt idx="12">
                  <c:v>4.9414166666666661</c:v>
                </c:pt>
                <c:pt idx="13">
                  <c:v>4.3666666666666663</c:v>
                </c:pt>
                <c:pt idx="14">
                  <c:v>3.4641269841269824</c:v>
                </c:pt>
                <c:pt idx="15">
                  <c:v>3.1736507936507983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89-4E81-9B87-8FECB65BF1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"/>
        <c:axId val="476822720"/>
        <c:axId val="476823896"/>
      </c:barChart>
      <c:scatterChart>
        <c:scatterStyle val="lineMarker"/>
        <c:varyColors val="0"/>
        <c:ser>
          <c:idx val="1"/>
          <c:order val="1"/>
          <c:tx>
            <c:v>C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xVal>
            <c:strRef>
              <c:f>Tukey!$F$286:$F$301</c:f>
              <c:strCache>
                <c:ptCount val="16"/>
                <c:pt idx="0">
                  <c:v>A</c:v>
                </c:pt>
                <c:pt idx="1">
                  <c:v>B</c:v>
                </c:pt>
                <c:pt idx="2">
                  <c:v>B</c:v>
                </c:pt>
                <c:pt idx="3">
                  <c:v>BC</c:v>
                </c:pt>
                <c:pt idx="4">
                  <c:v>BC</c:v>
                </c:pt>
                <c:pt idx="5">
                  <c:v>   CD</c:v>
                </c:pt>
                <c:pt idx="6">
                  <c:v>   CD</c:v>
                </c:pt>
                <c:pt idx="7">
                  <c:v>      D</c:v>
                </c:pt>
                <c:pt idx="8">
                  <c:v>      D</c:v>
                </c:pt>
                <c:pt idx="9">
                  <c:v>      D</c:v>
                </c:pt>
                <c:pt idx="10">
                  <c:v>      D</c:v>
                </c:pt>
                <c:pt idx="11">
                  <c:v>      D</c:v>
                </c:pt>
                <c:pt idx="12">
                  <c:v>      D</c:v>
                </c:pt>
                <c:pt idx="13">
                  <c:v>      D</c:v>
                </c:pt>
                <c:pt idx="14">
                  <c:v>      D</c:v>
                </c:pt>
                <c:pt idx="15">
                  <c:v>      D</c:v>
                </c:pt>
              </c:strCache>
            </c:strRef>
          </c:xVal>
          <c:yVal>
            <c:numRef>
              <c:f>Tukey!$E$286:$E$301</c:f>
              <c:numCache>
                <c:formatCode>0.00</c:formatCode>
                <c:ptCount val="16"/>
                <c:pt idx="0">
                  <c:v>47.817705859466891</c:v>
                </c:pt>
                <c:pt idx="1">
                  <c:v>23.049568869135808</c:v>
                </c:pt>
                <c:pt idx="2">
                  <c:v>21.739920866136274</c:v>
                </c:pt>
                <c:pt idx="3">
                  <c:v>19.52596491228071</c:v>
                </c:pt>
                <c:pt idx="4">
                  <c:v>18.917998933333337</c:v>
                </c:pt>
                <c:pt idx="5">
                  <c:v>18.43312499999999</c:v>
                </c:pt>
                <c:pt idx="6">
                  <c:v>11.880415999999999</c:v>
                </c:pt>
                <c:pt idx="7">
                  <c:v>10.650190880833335</c:v>
                </c:pt>
                <c:pt idx="8">
                  <c:v>7.5412891535076438</c:v>
                </c:pt>
                <c:pt idx="9">
                  <c:v>7.3400000000000007</c:v>
                </c:pt>
                <c:pt idx="10">
                  <c:v>7.333333333333333</c:v>
                </c:pt>
                <c:pt idx="11">
                  <c:v>6.9833333333333334</c:v>
                </c:pt>
                <c:pt idx="12">
                  <c:v>4.9414166666666661</c:v>
                </c:pt>
                <c:pt idx="13">
                  <c:v>4.3666666666666663</c:v>
                </c:pt>
                <c:pt idx="14">
                  <c:v>3.4641269841269824</c:v>
                </c:pt>
                <c:pt idx="15">
                  <c:v>3.1736507936507983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22720"/>
        <c:axId val="476823896"/>
      </c:scatterChart>
      <c:catAx>
        <c:axId val="476822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823896"/>
        <c:crosses val="autoZero"/>
        <c:auto val="1"/>
        <c:lblAlgn val="ctr"/>
        <c:lblOffset val="100"/>
        <c:noMultiLvlLbl val="0"/>
      </c:catAx>
      <c:valAx>
        <c:axId val="4768238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/>
                  <a:t>%</a:t>
                </a:r>
                <a:r>
                  <a:rPr lang="en-US" sz="1800" baseline="0"/>
                  <a:t> De Perdidas del</a:t>
                </a:r>
                <a:r>
                  <a:rPr lang="en-US" sz="1800"/>
                  <a:t>endimiento por</a:t>
                </a:r>
                <a:r>
                  <a:rPr lang="en-US" sz="1800" baseline="0"/>
                  <a:t> hectarea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1.6956227245787825E-2"/>
              <c:y val="9.8885604915431413E-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822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78869195591086"/>
          <c:y val="3.6405005688282137E-2"/>
          <c:w val="0.8563421203952708"/>
          <c:h val="0.606355110048104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5B36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53-4C86-B678-F41F62B8BA3A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B53-4C86-B678-F41F62B8BA3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B53-4C86-B678-F41F62B8BA3A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3B53-4C86-B678-F41F62B8BA3A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B53-4C86-B678-F41F62B8BA3A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3B53-4C86-B678-F41F62B8BA3A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3B53-4C86-B678-F41F62B8BA3A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3B53-4C86-B678-F41F62B8BA3A}"/>
              </c:ext>
            </c:extLst>
          </c:dPt>
          <c:dPt>
            <c:idx val="14"/>
            <c:invertIfNegative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3B53-4C86-B678-F41F62B8BA3A}"/>
              </c:ext>
            </c:extLst>
          </c:dPt>
          <c:dPt>
            <c:idx val="1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3B53-4C86-B678-F41F62B8BA3A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spPr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lang="es-EC" sz="1800"/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18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Tukey!$O$4:$O$19</c:f>
              <c:strCache>
                <c:ptCount val="16"/>
                <c:pt idx="0">
                  <c:v>Amarillo tusilla (T10)</c:v>
                </c:pt>
                <c:pt idx="1">
                  <c:v>Penipe (T18)</c:v>
                </c:pt>
                <c:pt idx="2">
                  <c:v>Negro (T16)</c:v>
                </c:pt>
                <c:pt idx="3">
                  <c:v>Licto (T17)</c:v>
                </c:pt>
                <c:pt idx="4">
                  <c:v>I-102 (T13)</c:v>
                </c:pt>
                <c:pt idx="5">
                  <c:v>I-101 (T12)</c:v>
                </c:pt>
                <c:pt idx="6">
                  <c:v>Chazo (T15)</c:v>
                </c:pt>
                <c:pt idx="7">
                  <c:v>Tzapa sara (T2)</c:v>
                </c:pt>
                <c:pt idx="8">
                  <c:v>I-103 (T11)</c:v>
                </c:pt>
                <c:pt idx="9">
                  <c:v>I-122 (T14)</c:v>
                </c:pt>
                <c:pt idx="10">
                  <c:v>Hantzi Huadango (T4)</c:v>
                </c:pt>
                <c:pt idx="11">
                  <c:v>Zhima chica tuza (T8)</c:v>
                </c:pt>
                <c:pt idx="12">
                  <c:v>Zhima del caliente (T7)</c:v>
                </c:pt>
                <c:pt idx="13">
                  <c:v>Yura sara (T1)</c:v>
                </c:pt>
                <c:pt idx="14">
                  <c:v>Killu bola sara (T3)</c:v>
                </c:pt>
                <c:pt idx="15">
                  <c:v>Morocho suave (T9)</c:v>
                </c:pt>
              </c:strCache>
            </c:strRef>
          </c:cat>
          <c:val>
            <c:numRef>
              <c:f>Tukey!$P$4:$P$19</c:f>
              <c:numCache>
                <c:formatCode>General</c:formatCode>
                <c:ptCount val="16"/>
                <c:pt idx="0">
                  <c:v>19.8</c:v>
                </c:pt>
                <c:pt idx="1">
                  <c:v>16.399999999999999</c:v>
                </c:pt>
                <c:pt idx="2">
                  <c:v>15.73</c:v>
                </c:pt>
                <c:pt idx="3">
                  <c:v>14.63</c:v>
                </c:pt>
                <c:pt idx="4">
                  <c:v>13.77</c:v>
                </c:pt>
                <c:pt idx="5">
                  <c:v>12.47</c:v>
                </c:pt>
                <c:pt idx="6">
                  <c:v>12.3</c:v>
                </c:pt>
                <c:pt idx="7">
                  <c:v>9.33</c:v>
                </c:pt>
                <c:pt idx="8">
                  <c:v>7.8</c:v>
                </c:pt>
                <c:pt idx="9">
                  <c:v>7.57</c:v>
                </c:pt>
                <c:pt idx="10">
                  <c:v>4.1500000000000004</c:v>
                </c:pt>
                <c:pt idx="11">
                  <c:v>3.27</c:v>
                </c:pt>
                <c:pt idx="12">
                  <c:v>3.2</c:v>
                </c:pt>
                <c:pt idx="13">
                  <c:v>3</c:v>
                </c:pt>
                <c:pt idx="14">
                  <c:v>2.67</c:v>
                </c:pt>
                <c:pt idx="15">
                  <c:v>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3B53-4C86-B678-F41F62B8B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6893280"/>
        <c:axId val="476893672"/>
      </c:barChart>
      <c:scatterChart>
        <c:scatterStyle val="lineMarker"/>
        <c:varyColors val="0"/>
        <c:ser>
          <c:idx val="1"/>
          <c:order val="1"/>
          <c:tx>
            <c:v>copia</c:v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3B53-4C86-B678-F41F62B8BA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3B53-4C86-B678-F41F62B8BA3A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3B53-4C86-B678-F41F62B8BA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3B53-4C86-B678-F41F62B8BA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3B53-4C86-B678-F41F62B8BA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3B53-4C86-B678-F41F62B8BA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3B53-4C86-B678-F41F62B8BA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3B53-4C86-B678-F41F62B8BA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C" sz="2000">
                    <a:latin typeface="Constantia" panose="02030602050306030303" pitchFamily="18" charset="0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Tukey!$P$4:$P$19</c:f>
              <c:numCache>
                <c:formatCode>General</c:formatCode>
                <c:ptCount val="16"/>
                <c:pt idx="0">
                  <c:v>19.8</c:v>
                </c:pt>
                <c:pt idx="1">
                  <c:v>16.399999999999999</c:v>
                </c:pt>
                <c:pt idx="2">
                  <c:v>15.73</c:v>
                </c:pt>
                <c:pt idx="3">
                  <c:v>14.63</c:v>
                </c:pt>
                <c:pt idx="4">
                  <c:v>13.77</c:v>
                </c:pt>
                <c:pt idx="5">
                  <c:v>12.47</c:v>
                </c:pt>
                <c:pt idx="6">
                  <c:v>12.3</c:v>
                </c:pt>
                <c:pt idx="7">
                  <c:v>9.33</c:v>
                </c:pt>
                <c:pt idx="8">
                  <c:v>7.8</c:v>
                </c:pt>
                <c:pt idx="9">
                  <c:v>7.57</c:v>
                </c:pt>
                <c:pt idx="10">
                  <c:v>4.1500000000000004</c:v>
                </c:pt>
                <c:pt idx="11">
                  <c:v>3.27</c:v>
                </c:pt>
                <c:pt idx="12">
                  <c:v>3.2</c:v>
                </c:pt>
                <c:pt idx="13">
                  <c:v>3</c:v>
                </c:pt>
                <c:pt idx="14">
                  <c:v>2.67</c:v>
                </c:pt>
                <c:pt idx="15">
                  <c:v>2.4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B-3B53-4C86-B678-F41F62B8B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93280"/>
        <c:axId val="476893672"/>
      </c:scatterChart>
      <c:catAx>
        <c:axId val="476893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 b="1">
                <a:latin typeface="Constantia" panose="02030602050306030303" pitchFamily="18" charset="0"/>
              </a:defRPr>
            </a:pPr>
            <a:endParaRPr lang="es-EC"/>
          </a:p>
        </c:txPr>
        <c:crossAx val="476893672"/>
        <c:crosses val="autoZero"/>
        <c:auto val="1"/>
        <c:lblAlgn val="ctr"/>
        <c:lblOffset val="100"/>
        <c:noMultiLvlLbl val="0"/>
      </c:catAx>
      <c:valAx>
        <c:axId val="4768936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>
                    <a:latin typeface="Constantia" panose="02030602050306030303" pitchFamily="18" charset="0"/>
                  </a:defRPr>
                </a:pPr>
                <a:r>
                  <a:rPr lang="es-ES" sz="1800" dirty="0">
                    <a:latin typeface="Constantia" panose="02030602050306030303" pitchFamily="18" charset="0"/>
                  </a:rPr>
                  <a:t>Tamaño</a:t>
                </a:r>
                <a:r>
                  <a:rPr lang="es-ES" sz="1800" baseline="0" dirty="0">
                    <a:latin typeface="Constantia" panose="02030602050306030303" pitchFamily="18" charset="0"/>
                  </a:rPr>
                  <a:t> de la lesiones </a:t>
                </a:r>
                <a:r>
                  <a:rPr lang="es-ES" sz="1800" baseline="0" dirty="0" smtClean="0">
                    <a:latin typeface="Constantia" panose="02030602050306030303" pitchFamily="18" charset="0"/>
                  </a:rPr>
                  <a:t>(cm.) </a:t>
                </a:r>
                <a:endParaRPr lang="es-ES" sz="1800" dirty="0">
                  <a:latin typeface="Constantia" panose="02030602050306030303" pitchFamily="18" charset="0"/>
                </a:endParaRPr>
              </a:p>
            </c:rich>
          </c:tx>
          <c:layout>
            <c:manualLayout>
              <c:xMode val="edge"/>
              <c:yMode val="edge"/>
              <c:x val="3.3708416205759748E-2"/>
              <c:y val="6.521159392113022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476893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1730707228672"/>
          <c:y val="1.4670065280301499E-2"/>
          <c:w val="0.86912427354529875"/>
          <c:h val="0.48295021422717416"/>
        </c:manualLayout>
      </c:layout>
      <c:barChart>
        <c:barDir val="col"/>
        <c:grouping val="clustered"/>
        <c:varyColors val="0"/>
        <c:ser>
          <c:idx val="0"/>
          <c:order val="0"/>
          <c:tx>
            <c:v>NDLE</c:v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5B36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BF-4125-9EB9-5963AE0B3335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BF-4125-9EB9-5963AE0B3335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BF-4125-9EB9-5963AE0B3335}"/>
              </c:ext>
            </c:extLst>
          </c:dPt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6BF-4125-9EB9-5963AE0B33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744415311196449E-2"/>
                  <c:y val="7.54641284688601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6BF-4125-9EB9-5963AE0B33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9.8665984617352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6BF-4125-9EB9-5963AE0B33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Tukey!$D$4:$D$19</c:f>
              <c:strCache>
                <c:ptCount val="16"/>
                <c:pt idx="0">
                  <c:v>Yura sara (T1)</c:v>
                </c:pt>
                <c:pt idx="1">
                  <c:v>Hantzi Huadango (T2)</c:v>
                </c:pt>
                <c:pt idx="2">
                  <c:v>Zhima del caliente (T7)</c:v>
                </c:pt>
                <c:pt idx="3">
                  <c:v>Morocho suave (T9)</c:v>
                </c:pt>
                <c:pt idx="4">
                  <c:v>I-103 (T11)</c:v>
                </c:pt>
                <c:pt idx="5">
                  <c:v>Tzapa sara (T2)</c:v>
                </c:pt>
                <c:pt idx="6">
                  <c:v>Zhima chica tuza (T8)</c:v>
                </c:pt>
                <c:pt idx="7">
                  <c:v>Killu bola sara (T3)</c:v>
                </c:pt>
                <c:pt idx="8">
                  <c:v>Penipe( T18)</c:v>
                </c:pt>
                <c:pt idx="9">
                  <c:v>Licto (T17)</c:v>
                </c:pt>
                <c:pt idx="10">
                  <c:v> I-102 (T13)</c:v>
                </c:pt>
                <c:pt idx="11">
                  <c:v>Negro (T16)</c:v>
                </c:pt>
                <c:pt idx="12">
                  <c:v>Amarillo tusilla (T10)</c:v>
                </c:pt>
                <c:pt idx="13">
                  <c:v>I-101 (T12)</c:v>
                </c:pt>
                <c:pt idx="14">
                  <c:v>I-122 (T14)</c:v>
                </c:pt>
                <c:pt idx="15">
                  <c:v>Chazo (T15)</c:v>
                </c:pt>
              </c:strCache>
            </c:strRef>
          </c:cat>
          <c:val>
            <c:numRef>
              <c:f>Tukey!$AN$5:$AN$20</c:f>
              <c:numCache>
                <c:formatCode>General</c:formatCode>
                <c:ptCount val="16"/>
                <c:pt idx="0">
                  <c:v>2.54</c:v>
                </c:pt>
                <c:pt idx="1">
                  <c:v>2.25</c:v>
                </c:pt>
                <c:pt idx="2">
                  <c:v>2.02</c:v>
                </c:pt>
                <c:pt idx="3">
                  <c:v>1.92</c:v>
                </c:pt>
                <c:pt idx="4">
                  <c:v>1.92</c:v>
                </c:pt>
                <c:pt idx="5">
                  <c:v>1.91</c:v>
                </c:pt>
                <c:pt idx="6">
                  <c:v>1.85</c:v>
                </c:pt>
                <c:pt idx="7">
                  <c:v>1.62</c:v>
                </c:pt>
                <c:pt idx="8">
                  <c:v>1.42</c:v>
                </c:pt>
                <c:pt idx="9">
                  <c:v>1.38</c:v>
                </c:pt>
                <c:pt idx="10">
                  <c:v>1.35</c:v>
                </c:pt>
                <c:pt idx="11">
                  <c:v>1.31</c:v>
                </c:pt>
                <c:pt idx="12">
                  <c:v>1.3</c:v>
                </c:pt>
                <c:pt idx="13">
                  <c:v>1.28</c:v>
                </c:pt>
                <c:pt idx="14">
                  <c:v>1.24</c:v>
                </c:pt>
                <c:pt idx="15">
                  <c:v>1.22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BF-4125-9EB9-5963AE0B3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6894456"/>
        <c:axId val="476889752"/>
      </c:barChart>
      <c:scatterChart>
        <c:scatterStyle val="lineMarker"/>
        <c:varyColors val="0"/>
        <c:ser>
          <c:idx val="1"/>
          <c:order val="1"/>
          <c:tx>
            <c:v>copia</c:v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6BF-4125-9EB9-5963AE0B33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6BF-4125-9EB9-5963AE0B33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6BF-4125-9EB9-5963AE0B333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Tukey!$AN$5:$AN$20</c:f>
              <c:numCache>
                <c:formatCode>General</c:formatCode>
                <c:ptCount val="16"/>
                <c:pt idx="0">
                  <c:v>2.54</c:v>
                </c:pt>
                <c:pt idx="1">
                  <c:v>2.25</c:v>
                </c:pt>
                <c:pt idx="2">
                  <c:v>2.02</c:v>
                </c:pt>
                <c:pt idx="3">
                  <c:v>1.92</c:v>
                </c:pt>
                <c:pt idx="4">
                  <c:v>1.92</c:v>
                </c:pt>
                <c:pt idx="5">
                  <c:v>1.91</c:v>
                </c:pt>
                <c:pt idx="6">
                  <c:v>1.85</c:v>
                </c:pt>
                <c:pt idx="7">
                  <c:v>1.62</c:v>
                </c:pt>
                <c:pt idx="8">
                  <c:v>1.42</c:v>
                </c:pt>
                <c:pt idx="9">
                  <c:v>1.38</c:v>
                </c:pt>
                <c:pt idx="10">
                  <c:v>1.35</c:v>
                </c:pt>
                <c:pt idx="11">
                  <c:v>1.31</c:v>
                </c:pt>
                <c:pt idx="12">
                  <c:v>1.3</c:v>
                </c:pt>
                <c:pt idx="13">
                  <c:v>1.28</c:v>
                </c:pt>
                <c:pt idx="14">
                  <c:v>1.24</c:v>
                </c:pt>
                <c:pt idx="15">
                  <c:v>1.22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56BF-4125-9EB9-5963AE0B3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94456"/>
        <c:axId val="476889752"/>
      </c:scatterChart>
      <c:catAx>
        <c:axId val="476894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889752"/>
        <c:crosses val="autoZero"/>
        <c:auto val="1"/>
        <c:lblAlgn val="ctr"/>
        <c:lblOffset val="100"/>
        <c:noMultiLvlLbl val="0"/>
      </c:catAx>
      <c:valAx>
        <c:axId val="4768897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s-EC" sz="1800"/>
                </a:pPr>
                <a:r>
                  <a:rPr lang="es-ES" sz="1800" baseline="0" dirty="0" smtClean="0"/>
                  <a:t>Lesiones /planta </a:t>
                </a:r>
                <a:endParaRPr lang="es-ES" sz="1800" baseline="0" dirty="0"/>
              </a:p>
              <a:p>
                <a:pPr>
                  <a:defRPr lang="es-EC" sz="1800"/>
                </a:pPr>
                <a:endParaRPr lang="es-ES" sz="1800" dirty="0"/>
              </a:p>
            </c:rich>
          </c:tx>
          <c:layout>
            <c:manualLayout>
              <c:xMode val="edge"/>
              <c:yMode val="edge"/>
              <c:x val="1.3799860996197249E-2"/>
              <c:y val="6.144769634318042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894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711496713780698E-2"/>
          <c:y val="2.4714054672371599E-2"/>
          <c:w val="0.89637645704177238"/>
          <c:h val="0.52989816818789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Tukey!$E$28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5B36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33-442D-B65A-D40ABC501B6C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F33-442D-B65A-D40ABC501B6C}"/>
              </c:ext>
            </c:extLst>
          </c:dPt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7102692336993273E-2"/>
                  <c:y val="-9.9465825874411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2000">
                    <a:latin typeface="Constantia" panose="02030602050306030303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Tukey!$D$29:$D$44</c:f>
              <c:strCache>
                <c:ptCount val="16"/>
                <c:pt idx="0">
                  <c:v>I-103 (T11)  </c:v>
                </c:pt>
                <c:pt idx="1">
                  <c:v>Zhima del caliente (T7)   </c:v>
                </c:pt>
                <c:pt idx="2">
                  <c:v>Hantzi Huadango (T4)   </c:v>
                </c:pt>
                <c:pt idx="3">
                  <c:v>Amarillo tusilla (T10)  </c:v>
                </c:pt>
                <c:pt idx="4">
                  <c:v>Killu bola sara (T3)   </c:v>
                </c:pt>
                <c:pt idx="5">
                  <c:v>Tsapa sara (T2)   </c:v>
                </c:pt>
                <c:pt idx="6">
                  <c:v>Zhima chica tuza (T8)   </c:v>
                </c:pt>
                <c:pt idx="7">
                  <c:v>I-101 (T12)  </c:v>
                </c:pt>
                <c:pt idx="8">
                  <c:v>Penipe (T18)  </c:v>
                </c:pt>
                <c:pt idx="9">
                  <c:v>Yura sara (T1)   </c:v>
                </c:pt>
                <c:pt idx="10">
                  <c:v>Licto (T17)  </c:v>
                </c:pt>
                <c:pt idx="11">
                  <c:v>Morocho suave (T9)   </c:v>
                </c:pt>
                <c:pt idx="12">
                  <c:v>I-102 (T13)  </c:v>
                </c:pt>
                <c:pt idx="13">
                  <c:v>Chazo (T15)  </c:v>
                </c:pt>
                <c:pt idx="14">
                  <c:v>I-122 (T14)  </c:v>
                </c:pt>
                <c:pt idx="15">
                  <c:v>Negro(T16)  </c:v>
                </c:pt>
              </c:strCache>
            </c:strRef>
          </c:cat>
          <c:val>
            <c:numRef>
              <c:f>Tukey!$E$29:$E$44</c:f>
              <c:numCache>
                <c:formatCode>General</c:formatCode>
                <c:ptCount val="16"/>
                <c:pt idx="0">
                  <c:v>246.48</c:v>
                </c:pt>
                <c:pt idx="1">
                  <c:v>166.62</c:v>
                </c:pt>
                <c:pt idx="2">
                  <c:v>127.09</c:v>
                </c:pt>
                <c:pt idx="3">
                  <c:v>98.43</c:v>
                </c:pt>
                <c:pt idx="4">
                  <c:v>79.180000000000007</c:v>
                </c:pt>
                <c:pt idx="5">
                  <c:v>58.84</c:v>
                </c:pt>
                <c:pt idx="6">
                  <c:v>52.17</c:v>
                </c:pt>
                <c:pt idx="7">
                  <c:v>47.31</c:v>
                </c:pt>
                <c:pt idx="8">
                  <c:v>44.22</c:v>
                </c:pt>
                <c:pt idx="9">
                  <c:v>42.7</c:v>
                </c:pt>
                <c:pt idx="10">
                  <c:v>41.92</c:v>
                </c:pt>
                <c:pt idx="11">
                  <c:v>40.07</c:v>
                </c:pt>
                <c:pt idx="12">
                  <c:v>36.99</c:v>
                </c:pt>
                <c:pt idx="13">
                  <c:v>33.450000000000003</c:v>
                </c:pt>
                <c:pt idx="14">
                  <c:v>27.86</c:v>
                </c:pt>
                <c:pt idx="15">
                  <c:v>23.76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F33-442D-B65A-D40ABC501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6897984"/>
        <c:axId val="476890144"/>
      </c:barChart>
      <c:scatterChart>
        <c:scatterStyle val="lineMarker"/>
        <c:varyColors val="0"/>
        <c:ser>
          <c:idx val="1"/>
          <c:order val="1"/>
          <c:tx>
            <c:v>copia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8002994490660465E-2"/>
                  <c:y val="-4.599741858770014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Tukey!$F$29:$F$44</c:f>
              <c:strCache>
                <c:ptCount val="16"/>
                <c:pt idx="0">
                  <c:v>A </c:v>
                </c:pt>
                <c:pt idx="1">
                  <c:v>B </c:v>
                </c:pt>
                <c:pt idx="2">
                  <c:v>C </c:v>
                </c:pt>
                <c:pt idx="3">
                  <c:v>D </c:v>
                </c:pt>
                <c:pt idx="4">
                  <c:v>E </c:v>
                </c:pt>
                <c:pt idx="5">
                  <c:v>F </c:v>
                </c:pt>
                <c:pt idx="6">
                  <c:v>F G </c:v>
                </c:pt>
                <c:pt idx="7">
                  <c:v>G H </c:v>
                </c:pt>
                <c:pt idx="8">
                  <c:v>G H I </c:v>
                </c:pt>
                <c:pt idx="9">
                  <c:v>H I </c:v>
                </c:pt>
                <c:pt idx="10">
                  <c:v>H I J </c:v>
                </c:pt>
                <c:pt idx="11">
                  <c:v>H I J </c:v>
                </c:pt>
                <c:pt idx="12">
                  <c:v>I J K </c:v>
                </c:pt>
                <c:pt idx="13">
                  <c:v>J </c:v>
                </c:pt>
                <c:pt idx="14">
                  <c:v>K L </c:v>
                </c:pt>
                <c:pt idx="15">
                  <c:v>L </c:v>
                </c:pt>
              </c:strCache>
            </c:strRef>
          </c:xVal>
          <c:yVal>
            <c:numRef>
              <c:f>Tukey!$E$29:$E$44</c:f>
              <c:numCache>
                <c:formatCode>General</c:formatCode>
                <c:ptCount val="16"/>
                <c:pt idx="0">
                  <c:v>246.48</c:v>
                </c:pt>
                <c:pt idx="1">
                  <c:v>166.62</c:v>
                </c:pt>
                <c:pt idx="2">
                  <c:v>127.09</c:v>
                </c:pt>
                <c:pt idx="3">
                  <c:v>98.43</c:v>
                </c:pt>
                <c:pt idx="4">
                  <c:v>79.180000000000007</c:v>
                </c:pt>
                <c:pt idx="5">
                  <c:v>58.84</c:v>
                </c:pt>
                <c:pt idx="6">
                  <c:v>52.17</c:v>
                </c:pt>
                <c:pt idx="7">
                  <c:v>47.31</c:v>
                </c:pt>
                <c:pt idx="8">
                  <c:v>44.22</c:v>
                </c:pt>
                <c:pt idx="9">
                  <c:v>42.7</c:v>
                </c:pt>
                <c:pt idx="10">
                  <c:v>41.92</c:v>
                </c:pt>
                <c:pt idx="11">
                  <c:v>40.07</c:v>
                </c:pt>
                <c:pt idx="12">
                  <c:v>36.99</c:v>
                </c:pt>
                <c:pt idx="13">
                  <c:v>33.450000000000003</c:v>
                </c:pt>
                <c:pt idx="14">
                  <c:v>27.86</c:v>
                </c:pt>
                <c:pt idx="15">
                  <c:v>23.76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97984"/>
        <c:axId val="476890144"/>
      </c:scatterChart>
      <c:catAx>
        <c:axId val="476897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1800" b="1"/>
            </a:pPr>
            <a:endParaRPr lang="es-EC"/>
          </a:p>
        </c:txPr>
        <c:crossAx val="476890144"/>
        <c:crosses val="autoZero"/>
        <c:auto val="1"/>
        <c:lblAlgn val="ctr"/>
        <c:lblOffset val="100"/>
        <c:noMultiLvlLbl val="0"/>
      </c:catAx>
      <c:valAx>
        <c:axId val="476890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476897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51090743828141"/>
          <c:y val="6.6968659233858321E-2"/>
          <c:w val="0.84506109307015465"/>
          <c:h val="0.5080167836948539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E5B369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C2-42D5-A8CE-720C106F3BB6}"/>
              </c:ext>
            </c:extLst>
          </c:dPt>
          <c:dPt>
            <c:idx val="1"/>
            <c:invertIfNegative val="0"/>
            <c:bubble3D val="0"/>
            <c:spPr>
              <a:solidFill>
                <a:srgbClr val="E5B369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C2-42D5-A8CE-720C106F3BB6}"/>
              </c:ext>
            </c:extLst>
          </c:dPt>
          <c:dPt>
            <c:idx val="1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12C2-42D5-A8CE-720C106F3BB6}"/>
              </c:ext>
            </c:extLst>
          </c:dPt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 lang="es-EC" sz="2000"/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 rot="-5400000" vert="horz"/>
                <a:lstStyle/>
                <a:p>
                  <a:pPr>
                    <a:defRPr lang="es-EC" sz="2000"/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342697680516188E-3"/>
                  <c:y val="8.4663042422367177E-2"/>
                </c:manualLayout>
              </c:layout>
              <c:spPr>
                <a:solidFill>
                  <a:schemeClr val="accent6">
                    <a:lumMod val="60000"/>
                    <a:lumOff val="4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lang="es-EC" sz="2000"/>
                  </a:pPr>
                  <a:endParaRPr lang="es-EC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Tukey!$D$49:$D$64</c:f>
              <c:strCache>
                <c:ptCount val="16"/>
                <c:pt idx="0">
                  <c:v>Chazo (T15)    </c:v>
                </c:pt>
                <c:pt idx="1">
                  <c:v>Penipe (T18)    </c:v>
                </c:pt>
                <c:pt idx="2">
                  <c:v>Licto (T17)    </c:v>
                </c:pt>
                <c:pt idx="3">
                  <c:v>Yura sara (T1)     </c:v>
                </c:pt>
                <c:pt idx="4">
                  <c:v>Killu bola sara (T3)     </c:v>
                </c:pt>
                <c:pt idx="5">
                  <c:v>Negro (T16 )   </c:v>
                </c:pt>
                <c:pt idx="6">
                  <c:v>Tzapa sara (T2)     </c:v>
                </c:pt>
                <c:pt idx="7">
                  <c:v>Zhima chica tuza (T8)     </c:v>
                </c:pt>
                <c:pt idx="8">
                  <c:v>I-101 (T12)    </c:v>
                </c:pt>
                <c:pt idx="9">
                  <c:v>I-122 (T14)    </c:v>
                </c:pt>
                <c:pt idx="10">
                  <c:v>Hantzi Huadango (T4)     </c:v>
                </c:pt>
                <c:pt idx="11">
                  <c:v>Amarillo tusilla (T10)    </c:v>
                </c:pt>
                <c:pt idx="12">
                  <c:v>I-102 (T13)    </c:v>
                </c:pt>
                <c:pt idx="13">
                  <c:v>Zhima del caliente (T7 )    </c:v>
                </c:pt>
                <c:pt idx="14">
                  <c:v>Morocho suave (T9)     </c:v>
                </c:pt>
                <c:pt idx="15">
                  <c:v>I-103 (T11)</c:v>
                </c:pt>
              </c:strCache>
            </c:strRef>
          </c:cat>
          <c:val>
            <c:numRef>
              <c:f>Tukey!$E$49:$E$64</c:f>
              <c:numCache>
                <c:formatCode>General</c:formatCode>
                <c:ptCount val="16"/>
                <c:pt idx="0">
                  <c:v>24.6</c:v>
                </c:pt>
                <c:pt idx="1">
                  <c:v>21.4</c:v>
                </c:pt>
                <c:pt idx="2">
                  <c:v>20</c:v>
                </c:pt>
                <c:pt idx="3">
                  <c:v>19</c:v>
                </c:pt>
                <c:pt idx="4">
                  <c:v>18.3</c:v>
                </c:pt>
                <c:pt idx="5">
                  <c:v>12.4</c:v>
                </c:pt>
                <c:pt idx="6">
                  <c:v>12.3</c:v>
                </c:pt>
                <c:pt idx="7">
                  <c:v>9.6</c:v>
                </c:pt>
                <c:pt idx="8">
                  <c:v>9.3000000000000007</c:v>
                </c:pt>
                <c:pt idx="9">
                  <c:v>8.8699999999999992</c:v>
                </c:pt>
                <c:pt idx="10">
                  <c:v>8.33</c:v>
                </c:pt>
                <c:pt idx="11">
                  <c:v>8.33</c:v>
                </c:pt>
                <c:pt idx="12">
                  <c:v>8.1999999999999993</c:v>
                </c:pt>
                <c:pt idx="13">
                  <c:v>7.96</c:v>
                </c:pt>
                <c:pt idx="14">
                  <c:v>6.47</c:v>
                </c:pt>
                <c:pt idx="15">
                  <c:v>4.4000000000000004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2C2-42D5-A8CE-720C106F3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76899160"/>
        <c:axId val="476888184"/>
      </c:barChart>
      <c:scatterChart>
        <c:scatterStyle val="lineMarker"/>
        <c:varyColors val="0"/>
        <c:ser>
          <c:idx val="1"/>
          <c:order val="1"/>
          <c:tx>
            <c:v>copia</c:v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2C2-42D5-A8CE-720C106F3B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2C2-42D5-A8CE-720C106F3B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2C2-42D5-A8CE-720C106F3B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Tukey!$E$49:$E$64</c:f>
              <c:numCache>
                <c:formatCode>General</c:formatCode>
                <c:ptCount val="16"/>
                <c:pt idx="0">
                  <c:v>24.6</c:v>
                </c:pt>
                <c:pt idx="1">
                  <c:v>21.4</c:v>
                </c:pt>
                <c:pt idx="2">
                  <c:v>20</c:v>
                </c:pt>
                <c:pt idx="3">
                  <c:v>19</c:v>
                </c:pt>
                <c:pt idx="4">
                  <c:v>18.3</c:v>
                </c:pt>
                <c:pt idx="5">
                  <c:v>12.4</c:v>
                </c:pt>
                <c:pt idx="6">
                  <c:v>12.3</c:v>
                </c:pt>
                <c:pt idx="7">
                  <c:v>9.6</c:v>
                </c:pt>
                <c:pt idx="8">
                  <c:v>9.3000000000000007</c:v>
                </c:pt>
                <c:pt idx="9">
                  <c:v>8.8699999999999992</c:v>
                </c:pt>
                <c:pt idx="10">
                  <c:v>8.33</c:v>
                </c:pt>
                <c:pt idx="11">
                  <c:v>8.33</c:v>
                </c:pt>
                <c:pt idx="12">
                  <c:v>8.1999999999999993</c:v>
                </c:pt>
                <c:pt idx="13">
                  <c:v>7.96</c:v>
                </c:pt>
                <c:pt idx="14">
                  <c:v>6.47</c:v>
                </c:pt>
                <c:pt idx="15">
                  <c:v>4.4000000000000004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12C2-42D5-A8CE-720C106F3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99160"/>
        <c:axId val="476888184"/>
      </c:scatterChart>
      <c:catAx>
        <c:axId val="476899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EC" sz="1800">
                <a:latin typeface="Constantia" panose="02030602050306030303" pitchFamily="18" charset="0"/>
              </a:defRPr>
            </a:pPr>
            <a:endParaRPr lang="es-EC"/>
          </a:p>
        </c:txPr>
        <c:crossAx val="476888184"/>
        <c:crosses val="autoZero"/>
        <c:auto val="1"/>
        <c:lblAlgn val="ctr"/>
        <c:lblOffset val="100"/>
        <c:noMultiLvlLbl val="0"/>
      </c:catAx>
      <c:valAx>
        <c:axId val="4768881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n-US" sz="1800"/>
                  <a:t>Porcentaje 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9525">
            <a:solidFill>
              <a:schemeClr val="accent1"/>
            </a:solidFill>
          </a:ln>
        </c:spPr>
        <c:txPr>
          <a:bodyPr/>
          <a:lstStyle/>
          <a:p>
            <a:pPr>
              <a:defRPr lang="es-EC" sz="1800"/>
            </a:pPr>
            <a:endParaRPr lang="es-EC"/>
          </a:p>
        </c:txPr>
        <c:crossAx val="476899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84305560791682"/>
          <c:y val="3.9758932747556978E-2"/>
          <c:w val="0.81869047864268996"/>
          <c:h val="0.491570197643186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5B36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7C-470B-9C65-301C3F8F8347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27C-470B-9C65-301C3F8F8347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7C-470B-9C65-301C3F8F8347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527C-470B-9C65-301C3F8F8347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2000">
                    <a:latin typeface="Constantia" panose="02030602050306030303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Tukey!$D$68:$D$83</c:f>
              <c:strCache>
                <c:ptCount val="16"/>
                <c:pt idx="0">
                  <c:v>Yura sara (T1)</c:v>
                </c:pt>
                <c:pt idx="1">
                  <c:v>Zhima chica tuza (T8)</c:v>
                </c:pt>
                <c:pt idx="2">
                  <c:v>Killu bola sara (T3)</c:v>
                </c:pt>
                <c:pt idx="3">
                  <c:v>Zhima del caliente (T7)</c:v>
                </c:pt>
                <c:pt idx="4">
                  <c:v>Hantzi Huadango (T4)</c:v>
                </c:pt>
                <c:pt idx="5">
                  <c:v>Chazo T15</c:v>
                </c:pt>
                <c:pt idx="6">
                  <c:v>Licto T17</c:v>
                </c:pt>
                <c:pt idx="7">
                  <c:v> I-103 (T13)</c:v>
                </c:pt>
                <c:pt idx="8">
                  <c:v>Negro (T16)</c:v>
                </c:pt>
                <c:pt idx="9">
                  <c:v>Tzapa sara (T2)</c:v>
                </c:pt>
                <c:pt idx="10">
                  <c:v>Penipe (T18)</c:v>
                </c:pt>
                <c:pt idx="11">
                  <c:v>I-122 (T14)</c:v>
                </c:pt>
                <c:pt idx="12">
                  <c:v>Amarillo tusilla (T10)</c:v>
                </c:pt>
                <c:pt idx="13">
                  <c:v>Morocho suave (T9)</c:v>
                </c:pt>
                <c:pt idx="14">
                  <c:v> I-101 (T12)</c:v>
                </c:pt>
                <c:pt idx="15">
                  <c:v>I-103 (T11)</c:v>
                </c:pt>
              </c:strCache>
            </c:strRef>
          </c:cat>
          <c:val>
            <c:numRef>
              <c:f>Tukey!$E$68:$E$83</c:f>
              <c:numCache>
                <c:formatCode>General</c:formatCode>
                <c:ptCount val="16"/>
                <c:pt idx="0">
                  <c:v>115.33</c:v>
                </c:pt>
                <c:pt idx="1">
                  <c:v>112.33</c:v>
                </c:pt>
                <c:pt idx="2">
                  <c:v>111</c:v>
                </c:pt>
                <c:pt idx="3">
                  <c:v>108</c:v>
                </c:pt>
                <c:pt idx="4">
                  <c:v>105.67</c:v>
                </c:pt>
                <c:pt idx="5">
                  <c:v>102.33</c:v>
                </c:pt>
                <c:pt idx="6">
                  <c:v>102</c:v>
                </c:pt>
                <c:pt idx="7">
                  <c:v>101</c:v>
                </c:pt>
                <c:pt idx="8">
                  <c:v>100.67</c:v>
                </c:pt>
                <c:pt idx="9">
                  <c:v>99.67</c:v>
                </c:pt>
                <c:pt idx="10">
                  <c:v>97</c:v>
                </c:pt>
                <c:pt idx="11">
                  <c:v>95</c:v>
                </c:pt>
                <c:pt idx="12">
                  <c:v>91.33</c:v>
                </c:pt>
                <c:pt idx="13">
                  <c:v>90.67</c:v>
                </c:pt>
                <c:pt idx="14">
                  <c:v>80</c:v>
                </c:pt>
                <c:pt idx="15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527C-470B-9C65-301C3F8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"/>
        <c:axId val="476888968"/>
        <c:axId val="476887792"/>
      </c:barChart>
      <c:scatterChart>
        <c:scatterStyle val="lineMarker"/>
        <c:varyColors val="0"/>
        <c:ser>
          <c:idx val="1"/>
          <c:order val="1"/>
          <c:tx>
            <c:v>copia</c:v>
          </c:tx>
          <c:spPr>
            <a:ln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xVal>
            <c:strRef>
              <c:f>Tukey!$F$68:$F$83</c:f>
              <c:strCache>
                <c:ptCount val="16"/>
                <c:pt idx="0">
                  <c:v>A </c:v>
                </c:pt>
                <c:pt idx="1">
                  <c:v>AB</c:v>
                </c:pt>
                <c:pt idx="2">
                  <c:v>BC</c:v>
                </c:pt>
                <c:pt idx="3">
                  <c:v>CD</c:v>
                </c:pt>
                <c:pt idx="4">
                  <c:v>D </c:v>
                </c:pt>
                <c:pt idx="5">
                  <c:v>E </c:v>
                </c:pt>
                <c:pt idx="6">
                  <c:v>E </c:v>
                </c:pt>
                <c:pt idx="7">
                  <c:v>E </c:v>
                </c:pt>
                <c:pt idx="8">
                  <c:v>E </c:v>
                </c:pt>
                <c:pt idx="9">
                  <c:v>EF</c:v>
                </c:pt>
                <c:pt idx="10">
                  <c:v>FG</c:v>
                </c:pt>
                <c:pt idx="11">
                  <c:v>G </c:v>
                </c:pt>
                <c:pt idx="12">
                  <c:v>H</c:v>
                </c:pt>
                <c:pt idx="13">
                  <c:v>H</c:v>
                </c:pt>
                <c:pt idx="14">
                  <c:v>I </c:v>
                </c:pt>
                <c:pt idx="15">
                  <c:v>I </c:v>
                </c:pt>
              </c:strCache>
            </c:strRef>
          </c:xVal>
          <c:yVal>
            <c:numRef>
              <c:f>Tukey!$E$68:$E$83</c:f>
              <c:numCache>
                <c:formatCode>General</c:formatCode>
                <c:ptCount val="16"/>
                <c:pt idx="0">
                  <c:v>115.33</c:v>
                </c:pt>
                <c:pt idx="1">
                  <c:v>112.33</c:v>
                </c:pt>
                <c:pt idx="2">
                  <c:v>111</c:v>
                </c:pt>
                <c:pt idx="3">
                  <c:v>108</c:v>
                </c:pt>
                <c:pt idx="4">
                  <c:v>105.67</c:v>
                </c:pt>
                <c:pt idx="5">
                  <c:v>102.33</c:v>
                </c:pt>
                <c:pt idx="6">
                  <c:v>102</c:v>
                </c:pt>
                <c:pt idx="7">
                  <c:v>101</c:v>
                </c:pt>
                <c:pt idx="8">
                  <c:v>100.67</c:v>
                </c:pt>
                <c:pt idx="9">
                  <c:v>99.67</c:v>
                </c:pt>
                <c:pt idx="10">
                  <c:v>97</c:v>
                </c:pt>
                <c:pt idx="11">
                  <c:v>95</c:v>
                </c:pt>
                <c:pt idx="12">
                  <c:v>91.33</c:v>
                </c:pt>
                <c:pt idx="13">
                  <c:v>90.67</c:v>
                </c:pt>
                <c:pt idx="14">
                  <c:v>80</c:v>
                </c:pt>
                <c:pt idx="15">
                  <c:v>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88968"/>
        <c:axId val="476887792"/>
      </c:scatterChart>
      <c:catAx>
        <c:axId val="476888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2000">
                <a:latin typeface="Constantia" panose="02030602050306030303" pitchFamily="18" charset="0"/>
              </a:defRPr>
            </a:pPr>
            <a:endParaRPr lang="es-EC"/>
          </a:p>
        </c:txPr>
        <c:crossAx val="476887792"/>
        <c:crosses val="autoZero"/>
        <c:auto val="1"/>
        <c:lblAlgn val="ctr"/>
        <c:lblOffset val="100"/>
        <c:noMultiLvlLbl val="0"/>
      </c:catAx>
      <c:valAx>
        <c:axId val="4768877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/>
                </a:pPr>
                <a:r>
                  <a:rPr lang="en-US" sz="1800" dirty="0" err="1">
                    <a:latin typeface="Constantia" panose="02030602050306030303" pitchFamily="18" charset="0"/>
                  </a:rPr>
                  <a:t>Días</a:t>
                </a:r>
                <a:r>
                  <a:rPr lang="en-US" dirty="0"/>
                  <a:t> </a:t>
                </a:r>
                <a:endParaRPr lang="en-US" sz="2000" dirty="0">
                  <a:latin typeface="Constantia" panose="02030602050306030303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888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51329082069785"/>
          <c:y val="3.0935941829329218E-2"/>
          <c:w val="0.86669033951148888"/>
          <c:h val="0.538936129011699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Tukey!$E$87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E5B369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FB-4010-8D16-BB2E8AFFA03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AFB-4010-8D16-BB2E8AFFA03C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AFB-4010-8D16-BB2E8AFFA03C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FB-4010-8D16-BB2E8AFFA03C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AFB-4010-8D16-BB2E8AFFA03C}"/>
              </c:ext>
            </c:extLst>
          </c:dPt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Tukey!$D$88:$D$103</c:f>
              <c:strCache>
                <c:ptCount val="16"/>
                <c:pt idx="0">
                  <c:v>Yura sara (T1)  </c:v>
                </c:pt>
                <c:pt idx="1">
                  <c:v>Zhima chica tuza (T8)</c:v>
                </c:pt>
                <c:pt idx="2">
                  <c:v>Zhima del caliente (T7)</c:v>
                </c:pt>
                <c:pt idx="3">
                  <c:v>Killu bola sara (T3) </c:v>
                </c:pt>
                <c:pt idx="4">
                  <c:v> I-103 (T13)</c:v>
                </c:pt>
                <c:pt idx="5">
                  <c:v>Chazo (T15)</c:v>
                </c:pt>
                <c:pt idx="6">
                  <c:v>Hantzi Huadango (T4)</c:v>
                </c:pt>
                <c:pt idx="7">
                  <c:v>Penipe (T18)</c:v>
                </c:pt>
                <c:pt idx="8">
                  <c:v>Tzapa sara (T2) </c:v>
                </c:pt>
                <c:pt idx="9">
                  <c:v>Negro (T16)</c:v>
                </c:pt>
                <c:pt idx="10">
                  <c:v>Licto (T17)</c:v>
                </c:pt>
                <c:pt idx="11">
                  <c:v>I-122 (T14)</c:v>
                </c:pt>
                <c:pt idx="12">
                  <c:v>Amarillo tusilla (T10)  </c:v>
                </c:pt>
                <c:pt idx="13">
                  <c:v>Morocho suave (T9)</c:v>
                </c:pt>
                <c:pt idx="14">
                  <c:v>I-101 (T12)</c:v>
                </c:pt>
                <c:pt idx="15">
                  <c:v>I-103 (T11)</c:v>
                </c:pt>
              </c:strCache>
            </c:strRef>
          </c:cat>
          <c:val>
            <c:numRef>
              <c:f>Tukey!$E$88:$E$103</c:f>
              <c:numCache>
                <c:formatCode>General</c:formatCode>
                <c:ptCount val="16"/>
                <c:pt idx="0">
                  <c:v>130.66999999999999</c:v>
                </c:pt>
                <c:pt idx="1">
                  <c:v>122.67</c:v>
                </c:pt>
                <c:pt idx="2">
                  <c:v>121.67</c:v>
                </c:pt>
                <c:pt idx="3">
                  <c:v>119.67</c:v>
                </c:pt>
                <c:pt idx="4">
                  <c:v>114.33</c:v>
                </c:pt>
                <c:pt idx="5">
                  <c:v>112.67</c:v>
                </c:pt>
                <c:pt idx="6">
                  <c:v>112</c:v>
                </c:pt>
                <c:pt idx="7">
                  <c:v>111.33</c:v>
                </c:pt>
                <c:pt idx="8">
                  <c:v>110.33</c:v>
                </c:pt>
                <c:pt idx="9">
                  <c:v>108</c:v>
                </c:pt>
                <c:pt idx="10">
                  <c:v>105</c:v>
                </c:pt>
                <c:pt idx="11">
                  <c:v>104.67</c:v>
                </c:pt>
                <c:pt idx="12">
                  <c:v>101</c:v>
                </c:pt>
                <c:pt idx="13">
                  <c:v>97</c:v>
                </c:pt>
                <c:pt idx="14">
                  <c:v>89</c:v>
                </c:pt>
                <c:pt idx="15">
                  <c:v>83.67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AFB-4010-8D16-BB2E8AFFA0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6889360"/>
        <c:axId val="476890536"/>
      </c:barChart>
      <c:scatterChart>
        <c:scatterStyle val="lineMarker"/>
        <c:varyColors val="0"/>
        <c:ser>
          <c:idx val="1"/>
          <c:order val="1"/>
          <c:tx>
            <c:strRef>
              <c:f>Tukey!$E$88</c:f>
              <c:strCache>
                <c:ptCount val="1"/>
                <c:pt idx="0">
                  <c:v>130,67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xVal>
            <c:strRef>
              <c:f>Tukey!$F$88:$F$103</c:f>
              <c:strCache>
                <c:ptCount val="16"/>
                <c:pt idx="0">
                  <c:v>A </c:v>
                </c:pt>
                <c:pt idx="1">
                  <c:v>B </c:v>
                </c:pt>
                <c:pt idx="2">
                  <c:v>BC</c:v>
                </c:pt>
                <c:pt idx="3">
                  <c:v>BC</c:v>
                </c:pt>
                <c:pt idx="4">
                  <c:v>CD</c:v>
                </c:pt>
                <c:pt idx="5">
                  <c:v>D</c:v>
                </c:pt>
                <c:pt idx="6">
                  <c:v>DE</c:v>
                </c:pt>
                <c:pt idx="7">
                  <c:v>DE</c:v>
                </c:pt>
                <c:pt idx="8">
                  <c:v>DE</c:v>
                </c:pt>
                <c:pt idx="9">
                  <c:v>DE</c:v>
                </c:pt>
                <c:pt idx="10">
                  <c:v>EF</c:v>
                </c:pt>
                <c:pt idx="11">
                  <c:v>EF</c:v>
                </c:pt>
                <c:pt idx="12">
                  <c:v>FG</c:v>
                </c:pt>
                <c:pt idx="13">
                  <c:v>G</c:v>
                </c:pt>
                <c:pt idx="14">
                  <c:v>H</c:v>
                </c:pt>
                <c:pt idx="15">
                  <c:v>H</c:v>
                </c:pt>
              </c:strCache>
            </c:strRef>
          </c:xVal>
          <c:yVal>
            <c:numRef>
              <c:f>Tukey!$E$88:$E$103</c:f>
              <c:numCache>
                <c:formatCode>General</c:formatCode>
                <c:ptCount val="16"/>
                <c:pt idx="0">
                  <c:v>130.66999999999999</c:v>
                </c:pt>
                <c:pt idx="1">
                  <c:v>122.67</c:v>
                </c:pt>
                <c:pt idx="2">
                  <c:v>121.67</c:v>
                </c:pt>
                <c:pt idx="3">
                  <c:v>119.67</c:v>
                </c:pt>
                <c:pt idx="4">
                  <c:v>114.33</c:v>
                </c:pt>
                <c:pt idx="5">
                  <c:v>112.67</c:v>
                </c:pt>
                <c:pt idx="6">
                  <c:v>112</c:v>
                </c:pt>
                <c:pt idx="7">
                  <c:v>111.33</c:v>
                </c:pt>
                <c:pt idx="8">
                  <c:v>110.33</c:v>
                </c:pt>
                <c:pt idx="9">
                  <c:v>108</c:v>
                </c:pt>
                <c:pt idx="10">
                  <c:v>105</c:v>
                </c:pt>
                <c:pt idx="11">
                  <c:v>104.67</c:v>
                </c:pt>
                <c:pt idx="12">
                  <c:v>101</c:v>
                </c:pt>
                <c:pt idx="13">
                  <c:v>97</c:v>
                </c:pt>
                <c:pt idx="14">
                  <c:v>89</c:v>
                </c:pt>
                <c:pt idx="15">
                  <c:v>83.67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89360"/>
        <c:axId val="476890536"/>
      </c:scatterChart>
      <c:catAx>
        <c:axId val="47688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1800">
                <a:latin typeface="Constantia" panose="02030602050306030303" pitchFamily="18" charset="0"/>
              </a:defRPr>
            </a:pPr>
            <a:endParaRPr lang="es-EC"/>
          </a:p>
        </c:txPr>
        <c:crossAx val="476890536"/>
        <c:crosses val="autoZero"/>
        <c:auto val="1"/>
        <c:lblAlgn val="ctr"/>
        <c:lblOffset val="100"/>
        <c:noMultiLvlLbl val="0"/>
      </c:catAx>
      <c:valAx>
        <c:axId val="4768905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>
                    <a:latin typeface="Constantia" panose="02030602050306030303" pitchFamily="18" charset="0"/>
                  </a:defRPr>
                </a:pPr>
                <a:r>
                  <a:rPr lang="es-ES" sz="1800">
                    <a:latin typeface="Constantia" panose="02030602050306030303" pitchFamily="18" charset="0"/>
                  </a:rPr>
                  <a:t>Días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889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Tukey!$E$106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5B36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F7-464A-92F5-E05F8C70B66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BF7-464A-92F5-E05F8C70B669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20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Tukey!$D$107:$D$122</c:f>
              <c:strCache>
                <c:ptCount val="16"/>
                <c:pt idx="0">
                  <c:v>Yura sara (T1)</c:v>
                </c:pt>
                <c:pt idx="1">
                  <c:v>Morocho suave (T9)</c:v>
                </c:pt>
                <c:pt idx="2">
                  <c:v>Hantzi  Huadango (T4)</c:v>
                </c:pt>
                <c:pt idx="3">
                  <c:v>Zhima chica tuza (T8)</c:v>
                </c:pt>
                <c:pt idx="4">
                  <c:v>Killu bola sara (T3)</c:v>
                </c:pt>
                <c:pt idx="5">
                  <c:v>Negro (T16)</c:v>
                </c:pt>
                <c:pt idx="6">
                  <c:v>Licto (T17)</c:v>
                </c:pt>
                <c:pt idx="7">
                  <c:v>Penipe (T18)</c:v>
                </c:pt>
                <c:pt idx="8">
                  <c:v>Tzapa sara (T2)</c:v>
                </c:pt>
                <c:pt idx="9">
                  <c:v>Amarillo tusilla (T10)</c:v>
                </c:pt>
                <c:pt idx="10">
                  <c:v>I-103 (T13)</c:v>
                </c:pt>
                <c:pt idx="11">
                  <c:v>I-101 (T12)</c:v>
                </c:pt>
                <c:pt idx="12">
                  <c:v>Zhima del caliente (T7)</c:v>
                </c:pt>
                <c:pt idx="13">
                  <c:v>I-122  (T14)</c:v>
                </c:pt>
                <c:pt idx="14">
                  <c:v>Chazo (T15)</c:v>
                </c:pt>
                <c:pt idx="15">
                  <c:v>I-103 (T11)</c:v>
                </c:pt>
              </c:strCache>
            </c:strRef>
          </c:cat>
          <c:val>
            <c:numRef>
              <c:f>Tukey!$E$107:$E$122</c:f>
              <c:numCache>
                <c:formatCode>General</c:formatCode>
                <c:ptCount val="16"/>
                <c:pt idx="0">
                  <c:v>2.73</c:v>
                </c:pt>
                <c:pt idx="1">
                  <c:v>2.67</c:v>
                </c:pt>
                <c:pt idx="2">
                  <c:v>2.5099999999999998</c:v>
                </c:pt>
                <c:pt idx="3">
                  <c:v>2.4900000000000002</c:v>
                </c:pt>
                <c:pt idx="4">
                  <c:v>2.41</c:v>
                </c:pt>
                <c:pt idx="5">
                  <c:v>2.36</c:v>
                </c:pt>
                <c:pt idx="6">
                  <c:v>2.2999999999999998</c:v>
                </c:pt>
                <c:pt idx="7">
                  <c:v>2.27</c:v>
                </c:pt>
                <c:pt idx="8">
                  <c:v>2.2000000000000002</c:v>
                </c:pt>
                <c:pt idx="9">
                  <c:v>2.14</c:v>
                </c:pt>
                <c:pt idx="10">
                  <c:v>2.1</c:v>
                </c:pt>
                <c:pt idx="11">
                  <c:v>2.08</c:v>
                </c:pt>
                <c:pt idx="12">
                  <c:v>2.0699999999999998</c:v>
                </c:pt>
                <c:pt idx="13">
                  <c:v>2.06</c:v>
                </c:pt>
                <c:pt idx="14">
                  <c:v>2.04</c:v>
                </c:pt>
                <c:pt idx="15">
                  <c:v>1.66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BF7-464A-92F5-E05F8C70B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476891320"/>
        <c:axId val="476900728"/>
      </c:barChart>
      <c:scatterChart>
        <c:scatterStyle val="lineMarker"/>
        <c:varyColors val="0"/>
        <c:ser>
          <c:idx val="1"/>
          <c:order val="1"/>
          <c:tx>
            <c:v>copia</c:v>
          </c:tx>
          <c:spPr>
            <a:ln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>
                      <a:latin typeface="+mj-lt"/>
                    </a:defRPr>
                  </a:pPr>
                  <a:endParaRPr lang="es-EC"/>
                </a:p>
              </c:txPr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>
                      <a:latin typeface="+mj-lt"/>
                    </a:defRPr>
                  </a:pPr>
                  <a:endParaRPr lang="es-EC"/>
                </a:p>
              </c:txPr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j-lt"/>
                  </a:defRPr>
                </a:pPr>
                <a:endParaRPr lang="es-EC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Tukey!$F$107:$F$122</c:f>
              <c:strCache>
                <c:ptCount val="16"/>
                <c:pt idx="0">
                  <c:v>A </c:v>
                </c:pt>
                <c:pt idx="1">
                  <c:v>AB</c:v>
                </c:pt>
                <c:pt idx="2">
                  <c:v>ABC</c:v>
                </c:pt>
                <c:pt idx="3">
                  <c:v>A B C D </c:v>
                </c:pt>
                <c:pt idx="4">
                  <c:v>A B C D E </c:v>
                </c:pt>
                <c:pt idx="5">
                  <c:v>A B C D E </c:v>
                </c:pt>
                <c:pt idx="6">
                  <c:v>B C D </c:v>
                </c:pt>
                <c:pt idx="7">
                  <c:v>B C D E </c:v>
                </c:pt>
                <c:pt idx="8">
                  <c:v>  C D E </c:v>
                </c:pt>
                <c:pt idx="9">
                  <c:v>  C D </c:v>
                </c:pt>
                <c:pt idx="10">
                  <c:v>  C D E </c:v>
                </c:pt>
                <c:pt idx="11">
                  <c:v>DE</c:v>
                </c:pt>
                <c:pt idx="12">
                  <c:v>DE</c:v>
                </c:pt>
                <c:pt idx="13">
                  <c:v>DE</c:v>
                </c:pt>
                <c:pt idx="14">
                  <c:v>EF</c:v>
                </c:pt>
                <c:pt idx="15">
                  <c:v>F </c:v>
                </c:pt>
              </c:strCache>
            </c:strRef>
          </c:xVal>
          <c:yVal>
            <c:numRef>
              <c:f>Tukey!$E$107:$E$122</c:f>
              <c:numCache>
                <c:formatCode>General</c:formatCode>
                <c:ptCount val="16"/>
                <c:pt idx="0">
                  <c:v>2.73</c:v>
                </c:pt>
                <c:pt idx="1">
                  <c:v>2.67</c:v>
                </c:pt>
                <c:pt idx="2">
                  <c:v>2.5099999999999998</c:v>
                </c:pt>
                <c:pt idx="3">
                  <c:v>2.4900000000000002</c:v>
                </c:pt>
                <c:pt idx="4">
                  <c:v>2.41</c:v>
                </c:pt>
                <c:pt idx="5">
                  <c:v>2.36</c:v>
                </c:pt>
                <c:pt idx="6">
                  <c:v>2.2999999999999998</c:v>
                </c:pt>
                <c:pt idx="7">
                  <c:v>2.27</c:v>
                </c:pt>
                <c:pt idx="8">
                  <c:v>2.2000000000000002</c:v>
                </c:pt>
                <c:pt idx="9">
                  <c:v>2.14</c:v>
                </c:pt>
                <c:pt idx="10">
                  <c:v>2.1</c:v>
                </c:pt>
                <c:pt idx="11">
                  <c:v>2.08</c:v>
                </c:pt>
                <c:pt idx="12">
                  <c:v>2.0699999999999998</c:v>
                </c:pt>
                <c:pt idx="13">
                  <c:v>2.06</c:v>
                </c:pt>
                <c:pt idx="14">
                  <c:v>2.04</c:v>
                </c:pt>
                <c:pt idx="15">
                  <c:v>1.66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91320"/>
        <c:axId val="476900728"/>
      </c:scatterChart>
      <c:catAx>
        <c:axId val="476891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s-EC" sz="2000"/>
            </a:pPr>
            <a:endParaRPr lang="es-EC"/>
          </a:p>
        </c:txPr>
        <c:crossAx val="476900728"/>
        <c:crosses val="autoZero"/>
        <c:auto val="1"/>
        <c:lblAlgn val="ctr"/>
        <c:lblOffset val="100"/>
        <c:noMultiLvlLbl val="0"/>
      </c:catAx>
      <c:valAx>
        <c:axId val="476900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s-EC" sz="1800">
                    <a:latin typeface="+mj-lt"/>
                  </a:defRPr>
                </a:pPr>
                <a:r>
                  <a:rPr lang="en-US" sz="1800">
                    <a:latin typeface="+mj-lt"/>
                  </a:rPr>
                  <a:t>Altura (m) 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 sz="1800">
                <a:latin typeface="Constantia" panose="02030602050306030303" pitchFamily="18" charset="0"/>
              </a:defRPr>
            </a:pPr>
            <a:endParaRPr lang="es-EC"/>
          </a:p>
        </c:txPr>
        <c:crossAx val="476891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84229435939355"/>
          <c:y val="7.298001789890908E-2"/>
          <c:w val="0.79209063532955593"/>
          <c:h val="0.4845273976912033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E5B369">
                  <a:alpha val="73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FA1-450E-B5F3-74044380CF03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>
                  <a:alpha val="74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FA1-450E-B5F3-74044380CF03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  <a:alpha val="99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FA1-450E-B5F3-74044380CF03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lang="es-EC" sz="2000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Tukey!$D$127:$D$142</c:f>
              <c:strCache>
                <c:ptCount val="16"/>
                <c:pt idx="0">
                  <c:v>I-103 (T11)</c:v>
                </c:pt>
                <c:pt idx="1">
                  <c:v>I-122  (T14)</c:v>
                </c:pt>
                <c:pt idx="2">
                  <c:v>Negro (T16)</c:v>
                </c:pt>
                <c:pt idx="3">
                  <c:v>Chazo (T15)</c:v>
                </c:pt>
                <c:pt idx="4">
                  <c:v>Licto (T17)</c:v>
                </c:pt>
                <c:pt idx="5">
                  <c:v> I-101 (T12)</c:v>
                </c:pt>
                <c:pt idx="6">
                  <c:v>Amarillo tusilla (T10)</c:v>
                </c:pt>
                <c:pt idx="7">
                  <c:v>I-102 (T13)</c:v>
                </c:pt>
                <c:pt idx="8">
                  <c:v>Morocho suave (T9)</c:v>
                </c:pt>
                <c:pt idx="9">
                  <c:v>Zhima chica tuza (T8)</c:v>
                </c:pt>
                <c:pt idx="10">
                  <c:v>Hantzi Huadango (T4)</c:v>
                </c:pt>
                <c:pt idx="11">
                  <c:v>Tzapa sara (T2)</c:v>
                </c:pt>
                <c:pt idx="12">
                  <c:v>Penipe (T18)</c:v>
                </c:pt>
                <c:pt idx="13">
                  <c:v>Yura sara (T1)</c:v>
                </c:pt>
                <c:pt idx="14">
                  <c:v>Killu bola sara (T3)</c:v>
                </c:pt>
                <c:pt idx="15">
                  <c:v>Zhima del caliente (T7)</c:v>
                </c:pt>
              </c:strCache>
            </c:strRef>
          </c:cat>
          <c:val>
            <c:numRef>
              <c:f>Tukey!$E$127:$E$142</c:f>
              <c:numCache>
                <c:formatCode>General</c:formatCode>
                <c:ptCount val="16"/>
                <c:pt idx="0">
                  <c:v>1.77</c:v>
                </c:pt>
                <c:pt idx="1">
                  <c:v>1.73</c:v>
                </c:pt>
                <c:pt idx="2">
                  <c:v>1.7</c:v>
                </c:pt>
                <c:pt idx="3">
                  <c:v>1.67</c:v>
                </c:pt>
                <c:pt idx="4">
                  <c:v>1.67</c:v>
                </c:pt>
                <c:pt idx="5">
                  <c:v>1.67</c:v>
                </c:pt>
                <c:pt idx="6">
                  <c:v>1.6</c:v>
                </c:pt>
                <c:pt idx="7">
                  <c:v>1.6</c:v>
                </c:pt>
                <c:pt idx="8">
                  <c:v>1.6</c:v>
                </c:pt>
                <c:pt idx="9">
                  <c:v>1.57</c:v>
                </c:pt>
                <c:pt idx="10">
                  <c:v>1.53</c:v>
                </c:pt>
                <c:pt idx="11">
                  <c:v>1.47</c:v>
                </c:pt>
                <c:pt idx="12">
                  <c:v>1.4</c:v>
                </c:pt>
                <c:pt idx="13">
                  <c:v>1.37</c:v>
                </c:pt>
                <c:pt idx="14">
                  <c:v>1.33</c:v>
                </c:pt>
                <c:pt idx="15">
                  <c:v>1.23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FA1-450E-B5F3-74044380C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1"/>
        <c:axId val="476902296"/>
        <c:axId val="476901120"/>
      </c:barChart>
      <c:scatterChart>
        <c:scatterStyle val="lineMarker"/>
        <c:varyColors val="0"/>
        <c:ser>
          <c:idx val="1"/>
          <c:order val="1"/>
          <c:tx>
            <c:v>d</c:v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0"/>
              <c:layout/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strRef>
              <c:f>Tukey!$F$127:$F$142</c:f>
              <c:strCache>
                <c:ptCount val="16"/>
                <c:pt idx="0">
                  <c:v>A </c:v>
                </c:pt>
                <c:pt idx="1">
                  <c:v>A </c:v>
                </c:pt>
                <c:pt idx="2">
                  <c:v>AB</c:v>
                </c:pt>
                <c:pt idx="3">
                  <c:v>ABC</c:v>
                </c:pt>
                <c:pt idx="4">
                  <c:v>ABC</c:v>
                </c:pt>
                <c:pt idx="5">
                  <c:v>ABC</c:v>
                </c:pt>
                <c:pt idx="6">
                  <c:v>ABCD</c:v>
                </c:pt>
                <c:pt idx="7">
                  <c:v>ABCD</c:v>
                </c:pt>
                <c:pt idx="8">
                  <c:v>ABCD</c:v>
                </c:pt>
                <c:pt idx="9">
                  <c:v>ABCD</c:v>
                </c:pt>
                <c:pt idx="10">
                  <c:v>ABCDE</c:v>
                </c:pt>
                <c:pt idx="11">
                  <c:v>ABCDE</c:v>
                </c:pt>
                <c:pt idx="12">
                  <c:v>BCDE</c:v>
                </c:pt>
                <c:pt idx="13">
                  <c:v>CDE</c:v>
                </c:pt>
                <c:pt idx="14">
                  <c:v>CDE</c:v>
                </c:pt>
                <c:pt idx="15">
                  <c:v>E </c:v>
                </c:pt>
              </c:strCache>
            </c:strRef>
          </c:xVal>
          <c:yVal>
            <c:numRef>
              <c:f>Tukey!$E$127:$E$142</c:f>
              <c:numCache>
                <c:formatCode>General</c:formatCode>
                <c:ptCount val="16"/>
                <c:pt idx="0">
                  <c:v>1.77</c:v>
                </c:pt>
                <c:pt idx="1">
                  <c:v>1.73</c:v>
                </c:pt>
                <c:pt idx="2">
                  <c:v>1.7</c:v>
                </c:pt>
                <c:pt idx="3">
                  <c:v>1.67</c:v>
                </c:pt>
                <c:pt idx="4">
                  <c:v>1.67</c:v>
                </c:pt>
                <c:pt idx="5">
                  <c:v>1.67</c:v>
                </c:pt>
                <c:pt idx="6">
                  <c:v>1.6</c:v>
                </c:pt>
                <c:pt idx="7">
                  <c:v>1.6</c:v>
                </c:pt>
                <c:pt idx="8">
                  <c:v>1.6</c:v>
                </c:pt>
                <c:pt idx="9">
                  <c:v>1.57</c:v>
                </c:pt>
                <c:pt idx="10">
                  <c:v>1.53</c:v>
                </c:pt>
                <c:pt idx="11">
                  <c:v>1.47</c:v>
                </c:pt>
                <c:pt idx="12">
                  <c:v>1.4</c:v>
                </c:pt>
                <c:pt idx="13">
                  <c:v>1.37</c:v>
                </c:pt>
                <c:pt idx="14">
                  <c:v>1.33</c:v>
                </c:pt>
                <c:pt idx="15">
                  <c:v>1.23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902296"/>
        <c:axId val="476901120"/>
      </c:scatterChart>
      <c:catAx>
        <c:axId val="476902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901120"/>
        <c:crosses val="autoZero"/>
        <c:auto val="1"/>
        <c:lblAlgn val="ctr"/>
        <c:lblOffset val="100"/>
        <c:noMultiLvlLbl val="0"/>
      </c:catAx>
      <c:valAx>
        <c:axId val="4769011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s-ES" sz="1800"/>
                  <a:t>Número</a:t>
                </a:r>
                <a:r>
                  <a:rPr lang="es-ES" sz="1800" baseline="0"/>
                  <a:t> de mazorca por planta </a:t>
                </a:r>
              </a:p>
              <a:p>
                <a:pPr>
                  <a:defRPr lang="es-EC" sz="1800"/>
                </a:pPr>
                <a:endParaRPr lang="es-ES" sz="1800"/>
              </a:p>
            </c:rich>
          </c:tx>
          <c:layout>
            <c:manualLayout>
              <c:xMode val="edge"/>
              <c:yMode val="edge"/>
              <c:x val="1.6898629626219439E-2"/>
              <c:y val="3.043484624337270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 sz="1800"/>
            </a:pPr>
            <a:endParaRPr lang="es-EC"/>
          </a:p>
        </c:txPr>
        <c:crossAx val="476902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07C08-1749-49F1-9A8D-0EE5CDBCDDF9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409CC-1A52-4D57-BB03-C5CDA78103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81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altLang="es-EC" smtClean="0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52DE75-7526-4E3B-977F-B61968318CA4}" type="slidenum">
              <a:rPr lang="es-EC" altLang="es-EC" smtClean="0"/>
              <a:pPr/>
              <a:t>5</a:t>
            </a:fld>
            <a:endParaRPr lang="es-EC" altLang="es-EC" smtClean="0"/>
          </a:p>
        </p:txBody>
      </p:sp>
    </p:spTree>
    <p:extLst>
      <p:ext uri="{BB962C8B-B14F-4D97-AF65-F5344CB8AC3E}">
        <p14:creationId xmlns:p14="http://schemas.microsoft.com/office/powerpoint/2010/main" val="418523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632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838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309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46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8501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7759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8989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997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988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372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045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70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813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478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855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339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55E8-470C-4572-BB97-D5446E1F1E57}" type="datetimeFigureOut">
              <a:rPr lang="es-EC" smtClean="0"/>
              <a:t>29/02/2016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0538FE5-5547-4B30-ADDC-A99504BB27F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105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973524" y="2564904"/>
            <a:ext cx="8305800" cy="1964893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62500" lnSpcReduction="20000"/>
          </a:bodyPr>
          <a:lstStyle/>
          <a:p>
            <a:pPr algn="ctr">
              <a:lnSpc>
                <a:spcPct val="170000"/>
              </a:lnSpc>
              <a:defRPr/>
            </a:pPr>
            <a:r>
              <a:rPr lang="es-ES" sz="28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  <a:t>“ESTUDIO  DE  RESISTENCIA Y TOLERANCIA DE LA  VARIABILIDAD GENÉTICA DE 18 LINEAS DE MAÍZ (</a:t>
            </a:r>
            <a:r>
              <a:rPr lang="es-ES" sz="28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  <a:t>Zea </a:t>
            </a:r>
            <a:r>
              <a:rPr lang="es-ES" sz="2800" b="1" i="1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  <a:t>mays</a:t>
            </a:r>
            <a:r>
              <a:rPr lang="es-ES" sz="28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  <a:t> </a:t>
            </a:r>
            <a:r>
              <a:rPr lang="es-ES" sz="2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  <a:t>L</a:t>
            </a:r>
            <a:r>
              <a:rPr lang="es-ES" sz="28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  <a:t>.), A LAS ENFERMEDADES PRESENTES  EN TUNSHI, PARROQUIA LICTO, PROVINCIA CHIMBORAZO CANTON RIOBAMBA</a:t>
            </a:r>
            <a:r>
              <a:rPr lang="es-ES" sz="4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  <a:t/>
            </a:r>
            <a:br>
              <a:rPr lang="es-ES" sz="4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anose="02030602050306030303" pitchFamily="18" charset="0"/>
                <a:ea typeface="+mj-ea"/>
                <a:cs typeface="+mj-cs"/>
              </a:rPr>
            </a:br>
            <a:endParaRPr lang="es-ES" sz="4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17270" r="24155" b="21805"/>
          <a:stretch/>
        </p:blipFill>
        <p:spPr bwMode="auto">
          <a:xfrm>
            <a:off x="1703514" y="41123"/>
            <a:ext cx="1713049" cy="16596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75" y="-101600"/>
            <a:ext cx="1563688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636964" y="620713"/>
            <a:ext cx="4979987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latin typeface="Constantia" panose="02030602050306030303" pitchFamily="18" charset="0"/>
              </a:rPr>
              <a:t>ESCUELA SUPERIOR POLITÉCNICA DE CHIMBORAZO</a:t>
            </a:r>
            <a:r>
              <a:rPr lang="es-EC" b="1" dirty="0">
                <a:latin typeface="Constantia" panose="02030602050306030303" pitchFamily="18" charset="0"/>
              </a:rPr>
              <a:t/>
            </a:r>
            <a:br>
              <a:rPr lang="es-EC" b="1" dirty="0">
                <a:latin typeface="Constantia" panose="02030602050306030303" pitchFamily="18" charset="0"/>
              </a:rPr>
            </a:br>
            <a:r>
              <a:rPr lang="es-ES" b="1" dirty="0">
                <a:latin typeface="Constantia" panose="02030602050306030303" pitchFamily="18" charset="0"/>
              </a:rPr>
              <a:t>FACULTAD DE RECURSOS NATURALES</a:t>
            </a:r>
            <a:r>
              <a:rPr lang="es-EC" b="1" dirty="0">
                <a:latin typeface="Constantia" panose="02030602050306030303" pitchFamily="18" charset="0"/>
              </a:rPr>
              <a:t/>
            </a:r>
            <a:br>
              <a:rPr lang="es-EC" b="1" dirty="0">
                <a:latin typeface="Constantia" panose="02030602050306030303" pitchFamily="18" charset="0"/>
              </a:rPr>
            </a:br>
            <a:r>
              <a:rPr lang="es-ES" b="1" dirty="0">
                <a:latin typeface="Constantia" panose="02030602050306030303" pitchFamily="18" charset="0"/>
              </a:rPr>
              <a:t>ESCUELA DE INGENIERÍA AGRONÓMICA</a:t>
            </a:r>
            <a:endParaRPr lang="es-EC" b="1" dirty="0">
              <a:latin typeface="Constantia" panose="02030602050306030303" pitchFamily="18" charset="0"/>
            </a:endParaRPr>
          </a:p>
        </p:txBody>
      </p:sp>
      <p:pic>
        <p:nvPicPr>
          <p:cNvPr id="7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2"/>
          <a:stretch/>
        </p:blipFill>
        <p:spPr>
          <a:xfrm>
            <a:off x="1533266" y="4130209"/>
            <a:ext cx="2954497" cy="2166424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0812" y="3856962"/>
            <a:ext cx="2295588" cy="25837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80399" y="3880302"/>
            <a:ext cx="2303694" cy="2666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27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337" y="379375"/>
            <a:ext cx="8911687" cy="1280890"/>
          </a:xfrm>
        </p:spPr>
        <p:txBody>
          <a:bodyPr/>
          <a:lstStyle/>
          <a:p>
            <a:r>
              <a:rPr lang="es-EC" b="1" dirty="0">
                <a:latin typeface="Constantia" panose="02030602050306030303" pitchFamily="18" charset="0"/>
              </a:rPr>
              <a:t>MATERIALES</a:t>
            </a:r>
            <a:r>
              <a:rPr lang="es-EC" b="1" dirty="0"/>
              <a:t> Y MÉTODOS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9089" y="1266595"/>
            <a:ext cx="10168181" cy="5050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000" b="1" dirty="0" smtClean="0">
                <a:latin typeface="Constantia" panose="02030602050306030303" pitchFamily="18" charset="0"/>
              </a:rPr>
              <a:t>CARACTERÍSTICAS </a:t>
            </a:r>
            <a:r>
              <a:rPr lang="es-EC" sz="2000" b="1" dirty="0">
                <a:latin typeface="Constantia" panose="02030602050306030303" pitchFamily="18" charset="0"/>
              </a:rPr>
              <a:t>DEL </a:t>
            </a:r>
            <a:r>
              <a:rPr lang="es-EC" sz="2000" b="1" dirty="0" smtClean="0">
                <a:latin typeface="Constantia" panose="02030602050306030303" pitchFamily="18" charset="0"/>
              </a:rPr>
              <a:t>LUGAR</a:t>
            </a:r>
          </a:p>
          <a:p>
            <a:pPr marL="0" lvl="0" indent="0">
              <a:buNone/>
            </a:pPr>
            <a:r>
              <a:rPr lang="es-ES" sz="2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Ubicación </a:t>
            </a:r>
            <a:r>
              <a:rPr lang="es-ES" sz="20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geográfica</a:t>
            </a:r>
          </a:p>
          <a:p>
            <a:r>
              <a:rPr lang="es-EC" sz="20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Altitud</a:t>
            </a:r>
            <a:r>
              <a:rPr lang="es-EC" sz="2000" dirty="0">
                <a:latin typeface="Constantia" panose="02030602050306030303" pitchFamily="18" charset="0"/>
                <a:cs typeface="Times New Roman" panose="02020603050405020304" pitchFamily="18" charset="0"/>
              </a:rPr>
              <a:t>: </a:t>
            </a:r>
            <a:r>
              <a:rPr lang="es-EC" sz="20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2 731 </a:t>
            </a:r>
            <a:r>
              <a:rPr lang="es-EC" sz="2000" dirty="0">
                <a:latin typeface="Constantia" panose="02030602050306030303" pitchFamily="18" charset="0"/>
                <a:cs typeface="Times New Roman" panose="02020603050405020304" pitchFamily="18" charset="0"/>
              </a:rPr>
              <a:t>m.s.n.m.</a:t>
            </a:r>
          </a:p>
          <a:p>
            <a:r>
              <a:rPr lang="es-EC" sz="2000" dirty="0">
                <a:latin typeface="Constantia" panose="02030602050306030303" pitchFamily="18" charset="0"/>
                <a:cs typeface="Times New Roman" panose="02020603050405020304" pitchFamily="18" charset="0"/>
              </a:rPr>
              <a:t>Latitud: </a:t>
            </a:r>
            <a:r>
              <a:rPr lang="es-EC" sz="20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1°45’  N</a:t>
            </a:r>
            <a:endParaRPr lang="es-EC" sz="20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s-EC" sz="2000" dirty="0">
                <a:latin typeface="Constantia" panose="02030602050306030303" pitchFamily="18" charset="0"/>
                <a:cs typeface="Times New Roman" panose="02020603050405020304" pitchFamily="18" charset="0"/>
              </a:rPr>
              <a:t>Longitud: </a:t>
            </a:r>
            <a:r>
              <a:rPr lang="es-EC" sz="20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78° 37’ E</a:t>
            </a:r>
            <a:endParaRPr lang="es-EC" sz="20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pt-BR" sz="2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Condiciones meteorológicas</a:t>
            </a:r>
          </a:p>
          <a:p>
            <a:pPr marL="0" lvl="0" indent="0">
              <a:buNone/>
            </a:pPr>
            <a:endParaRPr lang="pt-BR" sz="20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t-BR" sz="20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t-BR" sz="20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t-BR" sz="20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t-BR" sz="20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t-BR" sz="20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s-EC" sz="20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 </a:t>
            </a:r>
            <a:endParaRPr lang="es-EC" sz="20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 Marcador de contenido" descr="G:\DCIM\103MSDCF\DSC00053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18" y="1660265"/>
            <a:ext cx="5022167" cy="4656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1157165" y="4351521"/>
            <a:ext cx="5496853" cy="1682809"/>
            <a:chOff x="1336431" y="3746610"/>
            <a:chExt cx="5496853" cy="1682809"/>
          </a:xfrm>
        </p:grpSpPr>
        <p:sp>
          <p:nvSpPr>
            <p:cNvPr id="5" name="CuadroTexto 4"/>
            <p:cNvSpPr txBox="1"/>
            <p:nvPr/>
          </p:nvSpPr>
          <p:spPr>
            <a:xfrm>
              <a:off x="1336431" y="4290646"/>
              <a:ext cx="2022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>
                  <a:latin typeface="Constantia" panose="02030602050306030303" pitchFamily="18" charset="0"/>
                </a:rPr>
                <a:t>Promedio</a:t>
              </a:r>
              <a:r>
                <a:rPr lang="es-EC" sz="2000" dirty="0" smtClean="0"/>
                <a:t> </a:t>
              </a:r>
              <a:r>
                <a:rPr lang="es-EC" sz="2000" dirty="0" smtClean="0">
                  <a:latin typeface="Constantia" panose="02030602050306030303" pitchFamily="18" charset="0"/>
                </a:rPr>
                <a:t>anual</a:t>
              </a:r>
              <a:endParaRPr lang="es-EC" sz="2000" dirty="0">
                <a:latin typeface="Constantia" panose="02030602050306030303" pitchFamily="18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3578980" y="3982869"/>
              <a:ext cx="32543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C" sz="2000" dirty="0">
                  <a:latin typeface="Constantia" panose="02030602050306030303" pitchFamily="18" charset="0"/>
                  <a:cs typeface="Times New Roman" panose="02020603050405020304" pitchFamily="18" charset="0"/>
                </a:rPr>
                <a:t>Temperatura: 13,4 </a:t>
              </a:r>
              <a:r>
                <a:rPr lang="es-EC" sz="2000" dirty="0" err="1">
                  <a:latin typeface="Constantia" panose="02030602050306030303" pitchFamily="18" charset="0"/>
                  <a:cs typeface="Times New Roman" panose="02020603050405020304" pitchFamily="18" charset="0"/>
                </a:rPr>
                <a:t>ºC</a:t>
              </a:r>
              <a:r>
                <a:rPr lang="es-EC" sz="2000" dirty="0">
                  <a:latin typeface="Constantia" panose="02030602050306030303" pitchFamily="18" charset="0"/>
                  <a:cs typeface="Times New Roman" panose="02020603050405020304" pitchFamily="18" charset="0"/>
                </a:rPr>
                <a:t>. </a:t>
              </a:r>
            </a:p>
            <a:p>
              <a:r>
                <a:rPr lang="es-EC" sz="2000" dirty="0">
                  <a:latin typeface="Constantia" panose="02030602050306030303" pitchFamily="18" charset="0"/>
                  <a:cs typeface="Times New Roman" panose="02020603050405020304" pitchFamily="18" charset="0"/>
                </a:rPr>
                <a:t>Precipitación: 421,2 </a:t>
              </a:r>
              <a:r>
                <a:rPr lang="es-EC" sz="2000" dirty="0" err="1">
                  <a:latin typeface="Constantia" panose="02030602050306030303" pitchFamily="18" charset="0"/>
                  <a:cs typeface="Times New Roman" panose="02020603050405020304" pitchFamily="18" charset="0"/>
                </a:rPr>
                <a:t>mm.</a:t>
              </a:r>
              <a:r>
                <a:rPr lang="es-EC" sz="2000" dirty="0">
                  <a:latin typeface="Constantia" panose="02030602050306030303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spcAft>
                  <a:spcPts val="1200"/>
                </a:spcAft>
              </a:pPr>
              <a:r>
                <a:rPr lang="es-EC" sz="2000" dirty="0">
                  <a:latin typeface="Constantia" panose="02030602050306030303" pitchFamily="18" charset="0"/>
                  <a:cs typeface="Times New Roman" panose="02020603050405020304" pitchFamily="18" charset="0"/>
                </a:rPr>
                <a:t>Humedad Relativa: 66,4 %</a:t>
              </a:r>
            </a:p>
            <a:p>
              <a:endParaRPr lang="es-EC" dirty="0"/>
            </a:p>
          </p:txBody>
        </p:sp>
        <p:sp>
          <p:nvSpPr>
            <p:cNvPr id="9" name="Abrir llave 8"/>
            <p:cNvSpPr/>
            <p:nvPr/>
          </p:nvSpPr>
          <p:spPr>
            <a:xfrm>
              <a:off x="3359418" y="3746610"/>
              <a:ext cx="391135" cy="1457403"/>
            </a:xfrm>
            <a:prstGeom prst="leftBrac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6665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24034" y="500042"/>
            <a:ext cx="8229600" cy="65724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/>
              <a:t/>
            </a:r>
            <a:br>
              <a:rPr lang="es-ES" smtClean="0"/>
            </a:br>
            <a:r>
              <a:rPr lang="es-ES" b="1" smtClean="0"/>
              <a:t> MATERIALES</a:t>
            </a:r>
            <a:endParaRPr lang="es-E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6061" r="61984" b="10767"/>
          <a:stretch>
            <a:fillRect/>
          </a:stretch>
        </p:blipFill>
        <p:spPr>
          <a:xfrm>
            <a:off x="1809750" y="1785939"/>
            <a:ext cx="857250" cy="2058987"/>
          </a:xfrm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4" t="41624" r="53885" b="20538"/>
          <a:stretch>
            <a:fillRect/>
          </a:stretch>
        </p:blipFill>
        <p:spPr bwMode="auto">
          <a:xfrm>
            <a:off x="2738438" y="2000251"/>
            <a:ext cx="1071562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Resultado de imagen para camara fotograf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5178" b="1785"/>
          <a:stretch>
            <a:fillRect/>
          </a:stretch>
        </p:blipFill>
        <p:spPr bwMode="auto">
          <a:xfrm>
            <a:off x="3881439" y="4214813"/>
            <a:ext cx="8080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41672" r="52374" b="12688"/>
          <a:stretch>
            <a:fillRect/>
          </a:stretch>
        </p:blipFill>
        <p:spPr bwMode="auto">
          <a:xfrm>
            <a:off x="4024314" y="2000250"/>
            <a:ext cx="7143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19051" r="25883" b="5544"/>
          <a:stretch>
            <a:fillRect/>
          </a:stretch>
        </p:blipFill>
        <p:spPr bwMode="auto">
          <a:xfrm>
            <a:off x="2024063" y="4143376"/>
            <a:ext cx="7858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3" t="19051" r="42255" b="41263"/>
          <a:stretch>
            <a:fillRect/>
          </a:stretch>
        </p:blipFill>
        <p:spPr bwMode="auto">
          <a:xfrm>
            <a:off x="2952751" y="4071939"/>
            <a:ext cx="7858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9 CuadroTexto"/>
          <p:cNvSpPr txBox="1">
            <a:spLocks noChangeArrowheads="1"/>
          </p:cNvSpPr>
          <p:nvPr/>
        </p:nvSpPr>
        <p:spPr bwMode="auto">
          <a:xfrm>
            <a:off x="2345532" y="1455736"/>
            <a:ext cx="3500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C" dirty="0">
                <a:latin typeface="Constantia" panose="02030602050306030303" pitchFamily="18" charset="0"/>
              </a:rPr>
              <a:t>Campo </a:t>
            </a:r>
            <a:endParaRPr lang="es-ES" altLang="es-EC" dirty="0" smtClean="0">
              <a:latin typeface="Constantia" panose="02030602050306030303" pitchFamily="18" charset="0"/>
            </a:endParaRPr>
          </a:p>
          <a:p>
            <a:pPr algn="ctr" eaLnBrk="1" hangingPunct="1"/>
            <a:endParaRPr lang="es-ES" altLang="es-EC" dirty="0">
              <a:latin typeface="Constantia" panose="02030602050306030303" pitchFamily="18" charset="0"/>
            </a:endParaRPr>
          </a:p>
        </p:txBody>
      </p:sp>
      <p:sp>
        <p:nvSpPr>
          <p:cNvPr id="16394" name="10 CuadroTexto"/>
          <p:cNvSpPr txBox="1">
            <a:spLocks noChangeArrowheads="1"/>
          </p:cNvSpPr>
          <p:nvPr/>
        </p:nvSpPr>
        <p:spPr bwMode="auto">
          <a:xfrm>
            <a:off x="6667500" y="1357314"/>
            <a:ext cx="235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C" b="1">
                <a:latin typeface="Constantia" panose="02030602050306030303" pitchFamily="18" charset="0"/>
              </a:rPr>
              <a:t>Oficina</a:t>
            </a:r>
            <a:r>
              <a:rPr lang="es-ES" altLang="es-EC">
                <a:latin typeface="Constantia" panose="02030602050306030303" pitchFamily="18" charset="0"/>
              </a:rPr>
              <a:t> </a:t>
            </a:r>
          </a:p>
        </p:txBody>
      </p:sp>
      <p:pic>
        <p:nvPicPr>
          <p:cNvPr id="1639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5875" r="22609" b="-1204"/>
          <a:stretch>
            <a:fillRect/>
          </a:stretch>
        </p:blipFill>
        <p:spPr bwMode="auto">
          <a:xfrm>
            <a:off x="6953251" y="1857376"/>
            <a:ext cx="107156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9051" r="36353" b="15466"/>
          <a:stretch>
            <a:fillRect/>
          </a:stretch>
        </p:blipFill>
        <p:spPr bwMode="auto">
          <a:xfrm>
            <a:off x="8310564" y="1928813"/>
            <a:ext cx="9286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33525" r="18002" b="18980"/>
          <a:stretch>
            <a:fillRect/>
          </a:stretch>
        </p:blipFill>
        <p:spPr bwMode="auto">
          <a:xfrm>
            <a:off x="6953250" y="4286251"/>
            <a:ext cx="1168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4" t="22906" r="31342" b="27979"/>
          <a:stretch>
            <a:fillRect/>
          </a:stretch>
        </p:blipFill>
        <p:spPr bwMode="auto">
          <a:xfrm>
            <a:off x="4881564" y="2071688"/>
            <a:ext cx="7143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16954" r="31342" b="29468"/>
          <a:stretch>
            <a:fillRect/>
          </a:stretch>
        </p:blipFill>
        <p:spPr bwMode="auto">
          <a:xfrm>
            <a:off x="4881564" y="4286251"/>
            <a:ext cx="904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t="32159" r="22160" b="16679"/>
          <a:stretch>
            <a:fillRect/>
          </a:stretch>
        </p:blipFill>
        <p:spPr bwMode="auto">
          <a:xfrm>
            <a:off x="8453438" y="4143375"/>
            <a:ext cx="10715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92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66237" y="231197"/>
            <a:ext cx="8229600" cy="597495"/>
          </a:xfrm>
        </p:spPr>
        <p:txBody>
          <a:bodyPr/>
          <a:lstStyle/>
          <a:p>
            <a:pPr>
              <a:defRPr/>
            </a:pPr>
            <a:r>
              <a:rPr lang="es-ES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MATERIAL EXPERIMENTAL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7670335" y="711378"/>
            <a:ext cx="2143125" cy="357188"/>
          </a:xfrm>
        </p:spPr>
        <p:txBody>
          <a:bodyPr>
            <a:normAutofit lnSpcReduction="10000"/>
          </a:bodyPr>
          <a:lstStyle/>
          <a:p>
            <a:pPr marL="274320" indent="-274320">
              <a:buNone/>
              <a:defRPr/>
            </a:pPr>
            <a:r>
              <a:rPr lang="es-ES" b="1" dirty="0">
                <a:solidFill>
                  <a:schemeClr val="tx1"/>
                </a:solidFill>
                <a:latin typeface="Constantia" panose="02030602050306030303" pitchFamily="18" charset="0"/>
              </a:rPr>
              <a:t>Mejoras INIAP</a:t>
            </a:r>
          </a:p>
          <a:p>
            <a:pPr marL="274320" indent="-274320">
              <a:buFont typeface="Wingdings 2"/>
              <a:buChar char=""/>
              <a:defRPr/>
            </a:pPr>
            <a:endParaRPr lang="es-ES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497995"/>
              </p:ext>
            </p:extLst>
          </p:nvPr>
        </p:nvGraphicFramePr>
        <p:xfrm>
          <a:off x="1733550" y="1220887"/>
          <a:ext cx="3905250" cy="23753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0700"/>
                <a:gridCol w="2114550"/>
              </a:tblGrid>
              <a:tr h="454151"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latin typeface="Constantia" panose="02030602050306030303" pitchFamily="18" charset="0"/>
                        </a:rPr>
                        <a:t>Tratamiento</a:t>
                      </a:r>
                      <a:endParaRPr lang="es-ES" sz="2000" b="1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Constantia" panose="02030602050306030303" pitchFamily="18" charset="0"/>
                        </a:rPr>
                        <a:t>Identificación</a:t>
                      </a:r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 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/>
                </a:tc>
              </a:tr>
              <a:tr h="258698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T1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Yura</a:t>
                      </a:r>
                      <a:r>
                        <a:rPr lang="es-ES" sz="2000" dirty="0"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es-ES" sz="2000" dirty="0" err="1" smtClean="0">
                          <a:latin typeface="Constantia" panose="02030602050306030303" pitchFamily="18" charset="0"/>
                        </a:rPr>
                        <a:t>sara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11961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T2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Tzapa</a:t>
                      </a:r>
                      <a:r>
                        <a:rPr lang="es-ES" sz="2000" dirty="0"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sara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11961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T3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Killu</a:t>
                      </a:r>
                      <a:r>
                        <a:rPr lang="es-ES" sz="2000" dirty="0">
                          <a:latin typeface="Constantia" panose="02030602050306030303" pitchFamily="18" charset="0"/>
                        </a:rPr>
                        <a:t> bola </a:t>
                      </a: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sara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98947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T4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Hantzi</a:t>
                      </a:r>
                      <a:r>
                        <a:rPr lang="es-ES" sz="2000" dirty="0"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Huandango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343134"/>
              </p:ext>
            </p:extLst>
          </p:nvPr>
        </p:nvGraphicFramePr>
        <p:xfrm>
          <a:off x="1733550" y="3981450"/>
          <a:ext cx="4113480" cy="2792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2787"/>
                <a:gridCol w="2430693"/>
              </a:tblGrid>
              <a:tr h="415302"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latin typeface="Constantia" panose="02030602050306030303" pitchFamily="18" charset="0"/>
                        </a:rPr>
                        <a:t>Tratamiento</a:t>
                      </a:r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 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>
                          <a:latin typeface="Constantia" panose="02030602050306030303" pitchFamily="18" charset="0"/>
                        </a:rPr>
                        <a:t>Identificación</a:t>
                      </a:r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 </a:t>
                      </a:r>
                    </a:p>
                  </a:txBody>
                  <a:tcPr marL="91439" marR="91439" marT="45726" marB="45726"/>
                </a:tc>
              </a:tr>
              <a:tr h="346967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T5</a:t>
                      </a: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Zhima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T6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onstantia" panose="02030602050306030303" pitchFamily="18" charset="0"/>
                        </a:rPr>
                        <a:t>Diente de caballo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T7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Zhima</a:t>
                      </a:r>
                      <a:r>
                        <a:rPr lang="es-ES" sz="2000" dirty="0">
                          <a:latin typeface="Constantia" panose="02030602050306030303" pitchFamily="18" charset="0"/>
                        </a:rPr>
                        <a:t> del caliente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T8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Zhima</a:t>
                      </a:r>
                      <a:r>
                        <a:rPr lang="es-ES" sz="2000" dirty="0">
                          <a:latin typeface="Constantia" panose="02030602050306030303" pitchFamily="18" charset="0"/>
                        </a:rPr>
                        <a:t> chica tusa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T9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onstantia" panose="02030602050306030303" pitchFamily="18" charset="0"/>
                        </a:rPr>
                        <a:t>Morocho suave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T10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onstantia" panose="02030602050306030303" pitchFamily="18" charset="0"/>
                        </a:rPr>
                        <a:t>Amarillo </a:t>
                      </a:r>
                      <a:r>
                        <a:rPr lang="es-ES" sz="2000" dirty="0" err="1">
                          <a:latin typeface="Constantia" panose="02030602050306030303" pitchFamily="18" charset="0"/>
                        </a:rPr>
                        <a:t>tusilla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7458" name="7 CuadroTexto"/>
          <p:cNvSpPr txBox="1">
            <a:spLocks noChangeArrowheads="1"/>
          </p:cNvSpPr>
          <p:nvPr/>
        </p:nvSpPr>
        <p:spPr bwMode="auto">
          <a:xfrm>
            <a:off x="2494891" y="794516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C" b="1" dirty="0" err="1">
                <a:latin typeface="Constantia" panose="02030602050306030303" pitchFamily="18" charset="0"/>
              </a:rPr>
              <a:t>Cotacachi</a:t>
            </a:r>
            <a:r>
              <a:rPr lang="es-ES" altLang="es-EC" b="1" dirty="0"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17459" name="8 CuadroTexto"/>
          <p:cNvSpPr txBox="1">
            <a:spLocks noChangeArrowheads="1"/>
          </p:cNvSpPr>
          <p:nvPr/>
        </p:nvSpPr>
        <p:spPr bwMode="auto">
          <a:xfrm>
            <a:off x="3137828" y="3630343"/>
            <a:ext cx="1214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C" b="1">
                <a:latin typeface="Constantia" panose="02030602050306030303" pitchFamily="18" charset="0"/>
              </a:rPr>
              <a:t>Saraguro 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353189"/>
              </p:ext>
            </p:extLst>
          </p:nvPr>
        </p:nvGraphicFramePr>
        <p:xfrm>
          <a:off x="6353173" y="1187265"/>
          <a:ext cx="4777447" cy="2524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162"/>
                <a:gridCol w="2813285"/>
              </a:tblGrid>
              <a:tr h="402622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latin typeface="Constantia" panose="02030602050306030303" pitchFamily="18" charset="0"/>
                        </a:rPr>
                        <a:t>Tratamiento</a:t>
                      </a:r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 </a:t>
                      </a:r>
                      <a:endParaRPr lang="es-ES" sz="18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689" marB="456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>
                          <a:latin typeface="Constantia" panose="02030602050306030303" pitchFamily="18" charset="0"/>
                        </a:rPr>
                        <a:t>Identificación</a:t>
                      </a:r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 </a:t>
                      </a:r>
                    </a:p>
                  </a:txBody>
                  <a:tcPr marL="91439" marR="91439" marT="45689" marB="45689"/>
                </a:tc>
              </a:tr>
              <a:tr h="22211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T11</a:t>
                      </a:r>
                    </a:p>
                  </a:txBody>
                  <a:tcPr marL="91439" marR="91439" marT="45689" marB="456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onstantia" panose="02030602050306030303" pitchFamily="18" charset="0"/>
                        </a:rPr>
                        <a:t>I-103 </a:t>
                      </a:r>
                      <a:endParaRPr lang="es-ES" sz="18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56466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T12</a:t>
                      </a:r>
                      <a:endParaRPr lang="es-ES" sz="18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689" marB="456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onstantia" panose="02030602050306030303" pitchFamily="18" charset="0"/>
                        </a:rPr>
                        <a:t>I-101  Blanco Harinoso</a:t>
                      </a:r>
                      <a:endParaRPr lang="es-ES" sz="18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52718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T13</a:t>
                      </a:r>
                      <a:endParaRPr lang="es-ES" sz="18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689" marB="456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onstantia" panose="02030602050306030303" pitchFamily="18" charset="0"/>
                        </a:rPr>
                        <a:t>I-102 Blanco Blandito Mejorado</a:t>
                      </a:r>
                      <a:endParaRPr lang="es-ES" sz="18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T14</a:t>
                      </a:r>
                      <a:endParaRPr lang="es-ES" sz="18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689" marB="456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onstantia" panose="02030602050306030303" pitchFamily="18" charset="0"/>
                        </a:rPr>
                        <a:t>I-122 </a:t>
                      </a:r>
                      <a:r>
                        <a:rPr lang="es-ES" sz="1800" dirty="0" err="1">
                          <a:latin typeface="Constantia" panose="02030602050306030303" pitchFamily="18" charset="0"/>
                        </a:rPr>
                        <a:t>Chaucho</a:t>
                      </a:r>
                      <a:r>
                        <a:rPr lang="es-ES" sz="1800" dirty="0"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mejorada</a:t>
                      </a:r>
                      <a:endParaRPr lang="es-ES" sz="18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4233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T18</a:t>
                      </a:r>
                      <a:endParaRPr lang="es-ES" sz="18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689" marB="4568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latin typeface="Constantia" panose="02030602050306030303" pitchFamily="18" charset="0"/>
                        </a:rPr>
                        <a:t>Negro</a:t>
                      </a:r>
                      <a:endParaRPr lang="es-ES" sz="18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14777"/>
              </p:ext>
            </p:extLst>
          </p:nvPr>
        </p:nvGraphicFramePr>
        <p:xfrm>
          <a:off x="6886575" y="4674708"/>
          <a:ext cx="3710647" cy="1627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0398"/>
                <a:gridCol w="2000249"/>
              </a:tblGrid>
              <a:tr h="544992"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latin typeface="Constantia" panose="02030602050306030303" pitchFamily="18" charset="0"/>
                        </a:rPr>
                        <a:t>Tratamiento</a:t>
                      </a:r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 </a:t>
                      </a:r>
                      <a:endParaRPr lang="es-ES" sz="2000" dirty="0">
                        <a:latin typeface="Constantia" panose="02030602050306030303" pitchFamily="18" charset="0"/>
                      </a:endParaRPr>
                    </a:p>
                  </a:txBody>
                  <a:tcPr marL="91439" marR="91439" marT="45753" marB="457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>
                          <a:latin typeface="Constantia" panose="02030602050306030303" pitchFamily="18" charset="0"/>
                        </a:rPr>
                        <a:t>Identificación</a:t>
                      </a:r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 </a:t>
                      </a:r>
                    </a:p>
                  </a:txBody>
                  <a:tcPr marL="91439" marR="91439" marT="45753" marB="45753"/>
                </a:tc>
              </a:tr>
              <a:tr h="36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onstantia" panose="02030602050306030303" pitchFamily="18" charset="0"/>
                        </a:rPr>
                        <a:t>T15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Constantia" panose="02030602050306030303" pitchFamily="18" charset="0"/>
                        </a:rPr>
                        <a:t>Chazo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6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onstantia" panose="02030602050306030303" pitchFamily="18" charset="0"/>
                        </a:rPr>
                        <a:t>T16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 smtClean="0">
                          <a:latin typeface="Constantia" panose="02030602050306030303" pitchFamily="18" charset="0"/>
                        </a:rPr>
                        <a:t>Licto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6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onstantia" panose="02030602050306030303" pitchFamily="18" charset="0"/>
                        </a:rPr>
                        <a:t>T17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 smtClean="0">
                          <a:latin typeface="Constantia" panose="02030602050306030303" pitchFamily="18" charset="0"/>
                        </a:rPr>
                        <a:t>Penipe</a:t>
                      </a:r>
                      <a:endParaRPr lang="es-ES" sz="2000" dirty="0">
                        <a:latin typeface="Constantia" panose="020306020503060303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7500" name="13 CuadroTexto"/>
          <p:cNvSpPr txBox="1">
            <a:spLocks noChangeArrowheads="1"/>
          </p:cNvSpPr>
          <p:nvPr/>
        </p:nvSpPr>
        <p:spPr bwMode="auto">
          <a:xfrm>
            <a:off x="7888421" y="4243507"/>
            <a:ext cx="121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C" b="1" dirty="0">
                <a:latin typeface="Constantia" panose="02030602050306030303" pitchFamily="18" charset="0"/>
              </a:rPr>
              <a:t>Locales </a:t>
            </a:r>
          </a:p>
        </p:txBody>
      </p:sp>
    </p:spTree>
    <p:extLst>
      <p:ext uri="{BB962C8B-B14F-4D97-AF65-F5344CB8AC3E}">
        <p14:creationId xmlns:p14="http://schemas.microsoft.com/office/powerpoint/2010/main" val="12033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5472" y="624110"/>
            <a:ext cx="8911687" cy="599779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Constantia" panose="02030602050306030303" pitchFamily="18" charset="0"/>
              </a:rPr>
              <a:t>METODOLOGÍA</a:t>
            </a:r>
            <a:r>
              <a:rPr lang="es-EC" dirty="0" smtClean="0"/>
              <a:t> 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4438" y="1433439"/>
            <a:ext cx="6256462" cy="504356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s-ES" sz="2600" b="1" dirty="0">
                <a:solidFill>
                  <a:schemeClr val="tx1"/>
                </a:solidFill>
                <a:latin typeface="Constantia" panose="02030602050306030303" pitchFamily="18" charset="0"/>
              </a:rPr>
              <a:t>ESPECIFICACIONES</a:t>
            </a:r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DEL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EXPERIMENTO</a:t>
            </a:r>
          </a:p>
          <a:p>
            <a:pPr marL="0" indent="0">
              <a:buNone/>
            </a:pPr>
            <a:endParaRPr lang="es-EC" sz="2600" b="1" dirty="0" smtClean="0">
              <a:solidFill>
                <a:schemeClr val="tx1"/>
              </a:solidFill>
              <a:latin typeface="Times New Roman" panose="02020603050405020304" pitchFamily="18" charset="0"/>
              <a:ea typeface="GulimChe" panose="020B0609000101010101" pitchFamily="49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2600" b="1" dirty="0" smtClean="0">
                <a:solidFill>
                  <a:schemeClr val="tx1"/>
                </a:solidFill>
                <a:latin typeface="Constantia" panose="02030602050306030303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Diseño </a:t>
            </a:r>
            <a:r>
              <a:rPr lang="es-EC" sz="2600" b="1" dirty="0">
                <a:solidFill>
                  <a:schemeClr val="tx1"/>
                </a:solidFill>
                <a:latin typeface="Constantia" panose="02030602050306030303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Experimental</a:t>
            </a:r>
            <a:r>
              <a:rPr lang="es-EC" sz="2600" b="1" dirty="0" smtClean="0">
                <a:solidFill>
                  <a:schemeClr val="tx1"/>
                </a:solidFill>
                <a:latin typeface="Constantia" panose="02030602050306030303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s-EC" sz="2600" dirty="0" smtClean="0">
                <a:solidFill>
                  <a:schemeClr val="tx1"/>
                </a:solidFill>
                <a:latin typeface="Constantia" panose="02030602050306030303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s-EC" sz="2600" dirty="0" smtClean="0">
                <a:solidFill>
                  <a:schemeClr val="tx1"/>
                </a:solidFill>
                <a:latin typeface="Constantia" panose="02030602050306030303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BCA con tres repeticiones </a:t>
            </a:r>
            <a:endParaRPr lang="es-EC" sz="2600" dirty="0">
              <a:solidFill>
                <a:schemeClr val="tx1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s-EC" sz="2600" b="1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0" lvl="0" indent="0">
              <a:buNone/>
            </a:pPr>
            <a:r>
              <a:rPr lang="es-EC" sz="26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Especificaciones de la parcela experimental </a:t>
            </a:r>
          </a:p>
          <a:p>
            <a:r>
              <a:rPr lang="es-ES" altLang="es-EC" sz="2600" dirty="0" smtClean="0">
                <a:latin typeface="Constantia" panose="02030602050306030303" pitchFamily="18" charset="0"/>
              </a:rPr>
              <a:t>Área de parcela:                 20 </a:t>
            </a:r>
            <a:r>
              <a:rPr lang="es-ES" altLang="es-EC" sz="2600" dirty="0">
                <a:latin typeface="Constantia" panose="02030602050306030303" pitchFamily="18" charset="0"/>
              </a:rPr>
              <a:t>m</a:t>
            </a:r>
            <a:r>
              <a:rPr lang="es-ES" altLang="es-EC" sz="2600" baseline="30000" dirty="0">
                <a:latin typeface="Constantia" panose="02030602050306030303" pitchFamily="18" charset="0"/>
              </a:rPr>
              <a:t>2</a:t>
            </a:r>
            <a:endParaRPr lang="es-ES" altLang="es-EC" sz="2600" dirty="0">
              <a:latin typeface="Constantia" panose="02030602050306030303" pitchFamily="18" charset="0"/>
            </a:endParaRPr>
          </a:p>
          <a:p>
            <a:r>
              <a:rPr lang="es-ES" altLang="es-EC" sz="2600" dirty="0" smtClean="0">
                <a:latin typeface="Constantia" panose="02030602050306030303" pitchFamily="18" charset="0"/>
              </a:rPr>
              <a:t>Distancia </a:t>
            </a:r>
            <a:r>
              <a:rPr lang="es-ES" altLang="es-EC" sz="2600" dirty="0">
                <a:latin typeface="Constantia" panose="02030602050306030303" pitchFamily="18" charset="0"/>
              </a:rPr>
              <a:t>entre bloques:    1.5m </a:t>
            </a:r>
            <a:endParaRPr lang="es-ES" altLang="es-EC" sz="2600" dirty="0" smtClean="0">
              <a:latin typeface="Constantia" panose="02030602050306030303" pitchFamily="18" charset="0"/>
            </a:endParaRPr>
          </a:p>
          <a:p>
            <a:r>
              <a:rPr lang="es-ES" altLang="es-EC" sz="2600" dirty="0" smtClean="0">
                <a:latin typeface="Constantia" panose="02030602050306030303" pitchFamily="18" charset="0"/>
              </a:rPr>
              <a:t>Distancia entre parcelas:   0.8 m</a:t>
            </a:r>
            <a:endParaRPr lang="es-ES" altLang="es-EC" sz="2600" dirty="0">
              <a:latin typeface="Constantia" panose="02030602050306030303" pitchFamily="18" charset="0"/>
            </a:endParaRPr>
          </a:p>
          <a:p>
            <a:r>
              <a:rPr lang="es-ES" altLang="es-EC" sz="2600" dirty="0" smtClean="0">
                <a:latin typeface="Constantia" panose="02030602050306030303" pitchFamily="18" charset="0"/>
              </a:rPr>
              <a:t>Área </a:t>
            </a:r>
            <a:r>
              <a:rPr lang="es-ES" altLang="es-EC" sz="2600" dirty="0">
                <a:latin typeface="Constantia" panose="02030602050306030303" pitchFamily="18" charset="0"/>
              </a:rPr>
              <a:t>total del ensayo:      1590 </a:t>
            </a:r>
            <a:r>
              <a:rPr lang="es-ES" altLang="es-EC" sz="2600" dirty="0" smtClean="0">
                <a:latin typeface="Constantia" panose="02030602050306030303" pitchFamily="18" charset="0"/>
              </a:rPr>
              <a:t>m</a:t>
            </a:r>
            <a:r>
              <a:rPr lang="es-ES" altLang="es-EC" sz="2600" baseline="30000" dirty="0" smtClean="0">
                <a:latin typeface="Constantia" panose="02030602050306030303" pitchFamily="18" charset="0"/>
              </a:rPr>
              <a:t>2</a:t>
            </a:r>
          </a:p>
          <a:p>
            <a:endParaRPr lang="es-ES" altLang="es-EC" sz="2600" baseline="300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es-ES" altLang="es-EC" sz="2600" dirty="0" smtClean="0">
                <a:latin typeface="Constantia" panose="02030602050306030303" pitchFamily="18" charset="0"/>
              </a:rPr>
              <a:t>.</a:t>
            </a:r>
            <a:r>
              <a:rPr lang="es-ES" altLang="es-EC" sz="2600" dirty="0">
                <a:latin typeface="Constantia" panose="02030602050306030303" pitchFamily="18" charset="0"/>
              </a:rPr>
              <a:t> </a:t>
            </a:r>
          </a:p>
          <a:p>
            <a:endParaRPr lang="es-ES" altLang="es-EC" sz="2600" baseline="30000" dirty="0">
              <a:latin typeface="Constantia" panose="02030602050306030303" pitchFamily="18" charset="0"/>
            </a:endParaRPr>
          </a:p>
          <a:p>
            <a:pPr marL="0" lvl="0" indent="0">
              <a:buNone/>
            </a:pPr>
            <a:endParaRPr lang="es-EC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433439"/>
            <a:ext cx="4504121" cy="46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41634" y="404664"/>
            <a:ext cx="8229600" cy="606896"/>
          </a:xfrm>
        </p:spPr>
        <p:txBody>
          <a:bodyPr/>
          <a:lstStyle/>
          <a:p>
            <a:pPr>
              <a:defRPr/>
            </a:pPr>
            <a:r>
              <a:rPr lang="es-ES" sz="3200" b="1"/>
              <a:t>MÉTODO DE EVALUACIÓN</a:t>
            </a:r>
            <a:endParaRPr lang="es-ES" sz="3200"/>
          </a:p>
        </p:txBody>
      </p:sp>
      <p:pic>
        <p:nvPicPr>
          <p:cNvPr id="2150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6" y="1011560"/>
            <a:ext cx="29876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uadroTexto 4"/>
          <p:cNvSpPr txBox="1">
            <a:spLocks noChangeArrowheads="1"/>
          </p:cNvSpPr>
          <p:nvPr/>
        </p:nvSpPr>
        <p:spPr bwMode="auto">
          <a:xfrm>
            <a:off x="1725216" y="1077536"/>
            <a:ext cx="41767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b="1" dirty="0">
                <a:latin typeface="Constantia" panose="02030602050306030303" pitchFamily="18" charset="0"/>
              </a:rPr>
              <a:t> </a:t>
            </a:r>
            <a:endParaRPr lang="es-EC" altLang="es-EC" dirty="0">
              <a:latin typeface="Constantia" panose="02030602050306030303" pitchFamily="18" charset="0"/>
            </a:endParaRPr>
          </a:p>
          <a:p>
            <a:r>
              <a:rPr lang="es-ES" altLang="es-EC" sz="2400" b="1" dirty="0">
                <a:latin typeface="Constantia" panose="02030602050306030303" pitchFamily="18" charset="0"/>
              </a:rPr>
              <a:t>Mancha norteña </a:t>
            </a:r>
          </a:p>
          <a:p>
            <a:endParaRPr lang="es-ES" altLang="es-EC" sz="2400" b="1" dirty="0">
              <a:latin typeface="Constantia" panose="02030602050306030303" pitchFamily="18" charset="0"/>
            </a:endParaRPr>
          </a:p>
          <a:p>
            <a:r>
              <a:rPr lang="es-ES" altLang="es-EC" sz="2400" b="1" dirty="0">
                <a:latin typeface="Constantia" panose="02030602050306030303" pitchFamily="18" charset="0"/>
              </a:rPr>
              <a:t>Número de manchas</a:t>
            </a:r>
          </a:p>
          <a:p>
            <a:endParaRPr lang="es-ES" altLang="es-EC" sz="2400" dirty="0">
              <a:latin typeface="Constantia" panose="02030602050306030303" pitchFamily="18" charset="0"/>
            </a:endParaRPr>
          </a:p>
          <a:p>
            <a:pPr algn="just"/>
            <a:r>
              <a:rPr lang="es-ES" altLang="es-EC" sz="2400" dirty="0" smtClean="0">
                <a:latin typeface="Constantia" panose="02030602050306030303" pitchFamily="18" charset="0"/>
              </a:rPr>
              <a:t>Al </a:t>
            </a:r>
            <a:r>
              <a:rPr lang="es-ES" altLang="es-EC" sz="2400" dirty="0">
                <a:latin typeface="Constantia" panose="02030602050306030303" pitchFamily="18" charset="0"/>
              </a:rPr>
              <a:t>inicio de la floración masculina</a:t>
            </a:r>
          </a:p>
          <a:p>
            <a:pPr algn="just"/>
            <a:endParaRPr lang="es-ES" altLang="es-EC" sz="2400" dirty="0">
              <a:latin typeface="Constantia" panose="02030602050306030303" pitchFamily="18" charset="0"/>
            </a:endParaRPr>
          </a:p>
          <a:p>
            <a:pPr algn="just"/>
            <a:r>
              <a:rPr lang="es-ES" altLang="es-EC" sz="2400" b="1" dirty="0" smtClean="0">
                <a:latin typeface="Constantia" panose="02030602050306030303" pitchFamily="18" charset="0"/>
              </a:rPr>
              <a:t>Largo </a:t>
            </a:r>
            <a:r>
              <a:rPr lang="es-ES" altLang="es-EC" sz="2400" b="1" dirty="0">
                <a:latin typeface="Constantia" panose="02030602050306030303" pitchFamily="18" charset="0"/>
              </a:rPr>
              <a:t>de </a:t>
            </a:r>
            <a:r>
              <a:rPr lang="es-ES" altLang="es-EC" sz="2400" b="1" dirty="0" smtClean="0">
                <a:latin typeface="Constantia" panose="02030602050306030303" pitchFamily="18" charset="0"/>
              </a:rPr>
              <a:t>las  lesiones </a:t>
            </a:r>
            <a:endParaRPr lang="es-ES" altLang="es-EC" sz="2400" b="1" dirty="0">
              <a:latin typeface="Constantia" panose="02030602050306030303" pitchFamily="18" charset="0"/>
            </a:endParaRPr>
          </a:p>
          <a:p>
            <a:pPr algn="just"/>
            <a:endParaRPr lang="es-ES" altLang="es-EC" sz="2400" b="1" dirty="0">
              <a:latin typeface="Constantia" panose="02030602050306030303" pitchFamily="18" charset="0"/>
            </a:endParaRPr>
          </a:p>
          <a:p>
            <a:pPr algn="just"/>
            <a:r>
              <a:rPr lang="es-ES" altLang="es-EC" sz="2400" dirty="0" smtClean="0">
                <a:latin typeface="Constantia" panose="02030602050306030303" pitchFamily="18" charset="0"/>
              </a:rPr>
              <a:t> </a:t>
            </a:r>
            <a:r>
              <a:rPr lang="es-ES" altLang="es-EC" sz="2400" dirty="0">
                <a:latin typeface="Constantia" panose="02030602050306030303" pitchFamily="18" charset="0"/>
              </a:rPr>
              <a:t>A </a:t>
            </a:r>
            <a:r>
              <a:rPr lang="es-ES" altLang="es-EC" sz="2400" dirty="0" smtClean="0">
                <a:latin typeface="Constantia" panose="02030602050306030303" pitchFamily="18" charset="0"/>
              </a:rPr>
              <a:t>los </a:t>
            </a:r>
            <a:r>
              <a:rPr lang="es-ES" altLang="es-EC" sz="2400" dirty="0">
                <a:latin typeface="Constantia" panose="02030602050306030303" pitchFamily="18" charset="0"/>
              </a:rPr>
              <a:t>seis meses después de la siembra. </a:t>
            </a:r>
            <a:endParaRPr lang="es-EC" altLang="es-EC" sz="2400" dirty="0">
              <a:latin typeface="Constantia" panose="02030602050306030303" pitchFamily="18" charset="0"/>
            </a:endParaRPr>
          </a:p>
          <a:p>
            <a:pPr algn="just"/>
            <a:endParaRPr lang="es-ES" altLang="es-EC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z="4400" b="1"/>
              <a:t>MÉTODO DE EVALUACIÓN</a:t>
            </a:r>
            <a:endParaRPr lang="es-EC"/>
          </a:p>
        </p:txBody>
      </p:sp>
      <p:pic>
        <p:nvPicPr>
          <p:cNvPr id="2253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1700213"/>
            <a:ext cx="280035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uadroTexto 6"/>
          <p:cNvSpPr txBox="1">
            <a:spLocks noChangeArrowheads="1"/>
          </p:cNvSpPr>
          <p:nvPr/>
        </p:nvSpPr>
        <p:spPr bwMode="auto">
          <a:xfrm>
            <a:off x="2208214" y="1371601"/>
            <a:ext cx="496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C" b="1"/>
              <a:t>La estimación de la severidad de la “mancha norteña”</a:t>
            </a:r>
            <a:endParaRPr lang="es-EC" altLang="es-EC" b="1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80938"/>
              </p:ext>
            </p:extLst>
          </p:nvPr>
        </p:nvGraphicFramePr>
        <p:xfrm>
          <a:off x="2351089" y="2389189"/>
          <a:ext cx="4537075" cy="28040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64205"/>
                <a:gridCol w="1512358"/>
                <a:gridCol w="2160512"/>
              </a:tblGrid>
              <a:tr h="700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Escala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Valor 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onstantia" panose="02030602050306030303" pitchFamily="18" charset="0"/>
                        </a:rPr>
                        <a:t>Características</a:t>
                      </a:r>
                      <a:endParaRPr lang="es-EC" sz="200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</a:tr>
              <a:tr h="35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0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0%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onstantia" panose="02030602050306030303" pitchFamily="18" charset="0"/>
                        </a:rPr>
                        <a:t>Sin infección</a:t>
                      </a:r>
                      <a:endParaRPr lang="es-EC" sz="200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</a:tr>
              <a:tr h="35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1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1%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397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Muy Leve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</a:tr>
              <a:tr h="35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2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10%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Leve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</a:tr>
              <a:tr h="35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onstantia" panose="02030602050306030303" pitchFamily="18" charset="0"/>
                        </a:rPr>
                        <a:t>3</a:t>
                      </a:r>
                      <a:endParaRPr lang="es-EC" sz="200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20%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Moderada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</a:tr>
              <a:tr h="35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onstantia" panose="02030602050306030303" pitchFamily="18" charset="0"/>
                        </a:rPr>
                        <a:t>4</a:t>
                      </a:r>
                      <a:endParaRPr lang="es-EC" sz="200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onstantia" panose="02030602050306030303" pitchFamily="18" charset="0"/>
                        </a:rPr>
                        <a:t>45%</a:t>
                      </a:r>
                      <a:endParaRPr lang="es-EC" sz="200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Intensa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</a:tr>
              <a:tr h="35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onstantia" panose="02030602050306030303" pitchFamily="18" charset="0"/>
                        </a:rPr>
                        <a:t>5</a:t>
                      </a:r>
                      <a:endParaRPr lang="es-EC" sz="200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Constantia" panose="02030602050306030303" pitchFamily="18" charset="0"/>
                        </a:rPr>
                        <a:t>75%</a:t>
                      </a:r>
                      <a:endParaRPr lang="es-EC" sz="200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Constantia" panose="02030602050306030303" pitchFamily="18" charset="0"/>
                        </a:rPr>
                        <a:t>Muy intensa </a:t>
                      </a:r>
                      <a:endParaRPr lang="es-EC" sz="2000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</a:tr>
            </a:tbl>
          </a:graphicData>
        </a:graphic>
      </p:graphicFrame>
      <p:sp>
        <p:nvSpPr>
          <p:cNvPr id="22567" name="Rectángulo 12"/>
          <p:cNvSpPr>
            <a:spLocks noChangeArrowheads="1"/>
          </p:cNvSpPr>
          <p:nvPr/>
        </p:nvSpPr>
        <p:spPr bwMode="auto">
          <a:xfrm>
            <a:off x="2351089" y="5629275"/>
            <a:ext cx="27257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s-ES" altLang="es-EC" b="1">
                <a:latin typeface="Times New Roman" panose="02020603050405020304" pitchFamily="18" charset="0"/>
                <a:cs typeface="Times New Roman" panose="02020603050405020304" pitchFamily="18" charset="0"/>
              </a:rPr>
              <a:t>Fuente: CIMMYT, (1989)</a:t>
            </a:r>
            <a:endParaRPr lang="es-EC" altLang="es-EC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z="4400" b="1"/>
              <a:t>MÉTODO DE EVALUACIÓN</a:t>
            </a:r>
            <a:endParaRPr lang="es-EC"/>
          </a:p>
        </p:txBody>
      </p:sp>
      <p:pic>
        <p:nvPicPr>
          <p:cNvPr id="23554" name="Imagen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371600"/>
            <a:ext cx="3736975" cy="2522538"/>
          </a:xfr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7" t="35714" r="17443" b="35715"/>
          <a:stretch/>
        </p:blipFill>
        <p:spPr>
          <a:xfrm>
            <a:off x="6240016" y="4144492"/>
            <a:ext cx="4199958" cy="1938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7" name="CuadroTexto 5"/>
          <p:cNvSpPr txBox="1">
            <a:spLocks noChangeArrowheads="1"/>
          </p:cNvSpPr>
          <p:nvPr/>
        </p:nvSpPr>
        <p:spPr bwMode="auto">
          <a:xfrm>
            <a:off x="1981201" y="1697039"/>
            <a:ext cx="4240213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C" b="1" dirty="0"/>
              <a:t>Roya</a:t>
            </a:r>
            <a:r>
              <a:rPr lang="es-ES" altLang="es-EC" dirty="0"/>
              <a:t> </a:t>
            </a:r>
          </a:p>
          <a:p>
            <a:pPr algn="just"/>
            <a:endParaRPr lang="es-ES" altLang="es-EC" dirty="0"/>
          </a:p>
          <a:p>
            <a:pPr algn="just"/>
            <a:r>
              <a:rPr lang="es-ES" altLang="es-EC" dirty="0"/>
              <a:t>Estimó el porcentaje de área foliar </a:t>
            </a:r>
            <a:r>
              <a:rPr lang="es-ES" altLang="es-EC" dirty="0" smtClean="0"/>
              <a:t>afectada en 3 las hojas banderas.</a:t>
            </a:r>
            <a:endParaRPr lang="es-ES" altLang="es-EC" dirty="0"/>
          </a:p>
          <a:p>
            <a:pPr algn="just"/>
            <a:endParaRPr lang="es-ES" altLang="es-EC" dirty="0"/>
          </a:p>
          <a:p>
            <a:pPr algn="just"/>
            <a:r>
              <a:rPr lang="es-ES" altLang="es-EC" dirty="0"/>
              <a:t>A partir de la floración  </a:t>
            </a:r>
            <a:r>
              <a:rPr lang="es-ES" altLang="es-EC" dirty="0" smtClean="0"/>
              <a:t>masculina,</a:t>
            </a:r>
            <a:endParaRPr lang="es-ES" altLang="es-EC" dirty="0"/>
          </a:p>
          <a:p>
            <a:pPr algn="just"/>
            <a:endParaRPr lang="es-ES" altLang="es-EC" dirty="0" smtClean="0"/>
          </a:p>
          <a:p>
            <a:pPr algn="just"/>
            <a:r>
              <a:rPr lang="es-ES" altLang="es-EC" dirty="0" smtClean="0"/>
              <a:t>Semanalmente</a:t>
            </a:r>
            <a:endParaRPr lang="es-ES" altLang="es-EC" dirty="0"/>
          </a:p>
          <a:p>
            <a:pPr algn="just"/>
            <a:endParaRPr lang="es-ES" altLang="es-EC" dirty="0"/>
          </a:p>
          <a:p>
            <a:pPr algn="just"/>
            <a:r>
              <a:rPr lang="es-ES" altLang="es-EC" dirty="0"/>
              <a:t>S</a:t>
            </a:r>
            <a:r>
              <a:rPr lang="es-ES" altLang="es-EC" dirty="0" smtClean="0"/>
              <a:t>e </a:t>
            </a:r>
            <a:r>
              <a:rPr lang="es-ES" altLang="es-EC" dirty="0"/>
              <a:t>calculó el Área Bajo La Curva del Progreso de la Enfermedad (AUDPC)  través del método de integración trapezoidal</a:t>
            </a:r>
          </a:p>
          <a:p>
            <a:pPr algn="just"/>
            <a:endParaRPr lang="es-ES" altLang="es-EC" dirty="0"/>
          </a:p>
          <a:p>
            <a:pPr algn="just"/>
            <a:r>
              <a:rPr lang="es-EC" altLang="es-EC" sz="1600" dirty="0"/>
              <a:t>AUDPC = L1 + [2 (L2 + L3+ Ln-1)+ </a:t>
            </a:r>
            <a:r>
              <a:rPr lang="es-EC" altLang="es-EC" sz="1600" dirty="0" err="1"/>
              <a:t>Ln</a:t>
            </a:r>
            <a:r>
              <a:rPr lang="es-EC" altLang="es-EC" sz="1600" dirty="0"/>
              <a:t> ] x t/ 2    </a:t>
            </a:r>
          </a:p>
          <a:p>
            <a:endParaRPr lang="es-EC" altLang="es-EC" dirty="0"/>
          </a:p>
          <a:p>
            <a:endParaRPr lang="es-EC" altLang="es-EC" dirty="0"/>
          </a:p>
        </p:txBody>
      </p:sp>
    </p:spTree>
    <p:extLst>
      <p:ext uri="{BB962C8B-B14F-4D97-AF65-F5344CB8AC3E}">
        <p14:creationId xmlns:p14="http://schemas.microsoft.com/office/powerpoint/2010/main" val="39800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z="4400" b="1"/>
              <a:t>MÉTODO DE EVALUACIÓN</a:t>
            </a:r>
            <a:endParaRPr lang="es-EC"/>
          </a:p>
        </p:txBody>
      </p:sp>
      <p:pic>
        <p:nvPicPr>
          <p:cNvPr id="24578" name="Imagen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371600"/>
            <a:ext cx="3736975" cy="2522538"/>
          </a:xfr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7" t="35714" r="17443" b="35715"/>
          <a:stretch/>
        </p:blipFill>
        <p:spPr>
          <a:xfrm>
            <a:off x="6240016" y="4144492"/>
            <a:ext cx="4199958" cy="1938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81" name="CuadroTexto 5"/>
          <p:cNvSpPr txBox="1">
            <a:spLocks noChangeArrowheads="1"/>
          </p:cNvSpPr>
          <p:nvPr/>
        </p:nvSpPr>
        <p:spPr bwMode="auto">
          <a:xfrm>
            <a:off x="927744" y="1504633"/>
            <a:ext cx="42402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C" b="1" smtClean="0"/>
              <a:t>Roya</a:t>
            </a:r>
            <a:r>
              <a:rPr lang="es-ES" altLang="es-EC" smtClean="0"/>
              <a:t> </a:t>
            </a:r>
          </a:p>
          <a:p>
            <a:pPr algn="just"/>
            <a:endParaRPr lang="es-ES" altLang="es-EC" smtClean="0"/>
          </a:p>
          <a:p>
            <a:endParaRPr lang="es-EC" altLang="es-EC"/>
          </a:p>
        </p:txBody>
      </p:sp>
      <p:sp>
        <p:nvSpPr>
          <p:cNvPr id="2" name="Rectángulo 1"/>
          <p:cNvSpPr/>
          <p:nvPr/>
        </p:nvSpPr>
        <p:spPr>
          <a:xfrm>
            <a:off x="886950" y="2078871"/>
            <a:ext cx="50634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Escala de </a:t>
            </a:r>
            <a:r>
              <a:rPr lang="es-ES" sz="2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es-E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severidad de roya en función del porcentaje del área afectada</a:t>
            </a:r>
            <a:endParaRPr lang="es-EC" sz="22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886950" y="2925180"/>
          <a:ext cx="4785969" cy="3200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05528"/>
                <a:gridCol w="1480441"/>
              </a:tblGrid>
              <a:tr h="437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Calificación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 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83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Sin enfermedad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59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Baja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1-4%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Moderada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5-10%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6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Alta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11-19%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7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Severa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20-49%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995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Muy severa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mayor 50%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91416" y="6202448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s-E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COBB et al., (1949).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2285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89370" y="522511"/>
            <a:ext cx="8911687" cy="1280890"/>
          </a:xfrm>
        </p:spPr>
        <p:txBody>
          <a:bodyPr/>
          <a:lstStyle/>
          <a:p>
            <a:pPr>
              <a:defRPr/>
            </a:pPr>
            <a:r>
              <a:rPr lang="es-ES" sz="4400" b="1" dirty="0"/>
              <a:t>MÉTODO DE EVALUACIÓN</a:t>
            </a:r>
            <a:endParaRPr lang="es-EC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101189" y="1506349"/>
            <a:ext cx="3533775" cy="45513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ES" altLang="es-EC" sz="2400" b="1" dirty="0"/>
              <a:t>Pudrición de la mazorca </a:t>
            </a:r>
            <a:endParaRPr lang="es-ES" altLang="es-EC" sz="20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s-ES" altLang="es-EC" sz="24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s-ES" altLang="es-EC" sz="2000" dirty="0">
                <a:ea typeface="Times New Roman" panose="02020603050405020304" pitchFamily="18" charset="0"/>
              </a:rPr>
              <a:t>Se estimó el  daño </a:t>
            </a:r>
            <a:r>
              <a:rPr lang="es-ES" altLang="es-EC" sz="2000" dirty="0" smtClean="0">
                <a:ea typeface="Times New Roman" panose="02020603050405020304" pitchFamily="18" charset="0"/>
              </a:rPr>
              <a:t>por pudrición </a:t>
            </a:r>
            <a:r>
              <a:rPr lang="es-ES" altLang="es-EC" sz="2000" dirty="0">
                <a:ea typeface="Times New Roman" panose="02020603050405020304" pitchFamily="18" charset="0"/>
              </a:rPr>
              <a:t>en </a:t>
            </a:r>
            <a:r>
              <a:rPr lang="es-ES" altLang="es-EC" sz="2000" dirty="0" smtClean="0">
                <a:ea typeface="Times New Roman" panose="02020603050405020304" pitchFamily="18" charset="0"/>
              </a:rPr>
              <a:t>porcentaje para cada variedad </a:t>
            </a:r>
            <a:endParaRPr lang="es-ES" altLang="es-EC" sz="20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s-ES" altLang="es-EC" sz="2000" dirty="0"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  <a:defRPr/>
            </a:pPr>
            <a:endParaRPr lang="es-ES" altLang="es-EC" sz="20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s-ES" altLang="es-EC" sz="2000" dirty="0">
                <a:ea typeface="Times New Roman" panose="02020603050405020304" pitchFamily="18" charset="0"/>
              </a:rPr>
              <a:t>Usando la escala CIMMYT</a:t>
            </a:r>
            <a:endParaRPr lang="es-ES" altLang="es-EC" sz="2000" dirty="0"/>
          </a:p>
          <a:p>
            <a:pPr>
              <a:defRPr/>
            </a:pPr>
            <a:endParaRPr lang="es-EC" dirty="0"/>
          </a:p>
        </p:txBody>
      </p:sp>
      <p:sp>
        <p:nvSpPr>
          <p:cNvPr id="25604" name="CuadroTexto 5"/>
          <p:cNvSpPr txBox="1">
            <a:spLocks noChangeArrowheads="1"/>
          </p:cNvSpPr>
          <p:nvPr/>
        </p:nvSpPr>
        <p:spPr bwMode="auto">
          <a:xfrm>
            <a:off x="2819401" y="2020769"/>
            <a:ext cx="4240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es-ES" altLang="es-EC"/>
          </a:p>
          <a:p>
            <a:endParaRPr lang="es-EC" altLang="es-EC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0182"/>
              </p:ext>
            </p:extLst>
          </p:nvPr>
        </p:nvGraphicFramePr>
        <p:xfrm>
          <a:off x="6394119" y="2400111"/>
          <a:ext cx="5029058" cy="3657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831770"/>
                <a:gridCol w="2197288"/>
              </a:tblGrid>
              <a:tr h="7710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Calificación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% de granos afectados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93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Pudrición ausente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Pudrición ligera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 – 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80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Pudrición moderada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11 – 25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Pudrición severa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26 – 50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39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Pudrición muy severa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51 – 75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55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Pudrición extrema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76 – 100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046784" y="1449458"/>
            <a:ext cx="5973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  <a:ea typeface="Calibri" panose="020F0502020204030204" pitchFamily="34" charset="0"/>
              </a:rPr>
              <a:t>Escala de medición para la pudrición de granos de maíz en campo</a:t>
            </a:r>
            <a:endParaRPr lang="es-EC" sz="2400" b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56434" y="146526"/>
            <a:ext cx="8911687" cy="1280890"/>
          </a:xfrm>
        </p:spPr>
        <p:txBody>
          <a:bodyPr/>
          <a:lstStyle/>
          <a:p>
            <a:pPr>
              <a:defRPr/>
            </a:pPr>
            <a:r>
              <a:rPr lang="es-ES" sz="4400" b="1" dirty="0"/>
              <a:t>MÉTODO DE EVALUACIÓN</a:t>
            </a:r>
            <a:endParaRPr lang="es-EC" dirty="0"/>
          </a:p>
        </p:txBody>
      </p:sp>
      <p:pic>
        <p:nvPicPr>
          <p:cNvPr id="10" name="Picture 2" descr="H:\Nueva carpeta\DSC00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02" y="1763718"/>
            <a:ext cx="1980000" cy="197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://www.monografias.com/trabajos89/comportamiento-agronomico-hibrido-maiz/image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92" y="4213346"/>
            <a:ext cx="1980000" cy="195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83" y="1769904"/>
            <a:ext cx="1983529" cy="197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6491" r="16924" b="9125"/>
          <a:stretch>
            <a:fillRect/>
          </a:stretch>
        </p:blipFill>
        <p:spPr bwMode="auto">
          <a:xfrm>
            <a:off x="5016821" y="4190215"/>
            <a:ext cx="1960754" cy="197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83" y="4213346"/>
            <a:ext cx="1983530" cy="195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733818" y="999142"/>
            <a:ext cx="489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onstantia" panose="02030602050306030303" pitchFamily="18" charset="0"/>
              </a:rPr>
              <a:t>Variables agronómicas</a:t>
            </a:r>
            <a:endParaRPr lang="es-EC" sz="2800" b="1" dirty="0">
              <a:latin typeface="Constantia" panose="02030602050306030303" pitchFamily="18" charset="0"/>
            </a:endParaRPr>
          </a:p>
        </p:txBody>
      </p:sp>
      <p:pic>
        <p:nvPicPr>
          <p:cNvPr id="16" name="Picture 1" descr="H:\Nueva carpeta\DSC005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91" y="1763718"/>
            <a:ext cx="1933784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1733818" y="3740959"/>
            <a:ext cx="23879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x-none" sz="1600" b="1" dirty="0">
                <a:latin typeface="Constantia" panose="02030602050306030303" pitchFamily="18" charset="0"/>
              </a:rPr>
              <a:t>Días a la </a:t>
            </a:r>
            <a:r>
              <a:rPr lang="x-none" sz="1600" b="1" dirty="0" smtClean="0">
                <a:latin typeface="Constantia" panose="02030602050306030303" pitchFamily="18" charset="0"/>
              </a:rPr>
              <a:t>floración</a:t>
            </a:r>
            <a:r>
              <a:rPr lang="es-EC" sz="1600" b="1" dirty="0" smtClean="0">
                <a:latin typeface="Constantia" panose="02030602050306030303" pitchFamily="18" charset="0"/>
              </a:rPr>
              <a:t> M.</a:t>
            </a:r>
            <a:endParaRPr lang="es-EC" sz="1600" b="1" dirty="0">
              <a:latin typeface="Constantia" panose="02030602050306030303" pitchFamily="18" charset="0"/>
            </a:endParaRPr>
          </a:p>
          <a:p>
            <a:endParaRPr lang="es-EC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16821" y="3740959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x-none" sz="1600" b="1" dirty="0">
                <a:latin typeface="Constantia" panose="02030602050306030303" pitchFamily="18" charset="0"/>
              </a:rPr>
              <a:t>Días a la </a:t>
            </a:r>
            <a:r>
              <a:rPr lang="x-none" sz="1600" b="1" dirty="0" smtClean="0">
                <a:latin typeface="Constantia" panose="02030602050306030303" pitchFamily="18" charset="0"/>
              </a:rPr>
              <a:t>floración</a:t>
            </a:r>
            <a:r>
              <a:rPr lang="es-EC" sz="1600" b="1" dirty="0" smtClean="0">
                <a:latin typeface="Constantia" panose="02030602050306030303" pitchFamily="18" charset="0"/>
              </a:rPr>
              <a:t> </a:t>
            </a:r>
            <a:r>
              <a:rPr lang="es-EC" dirty="0" smtClean="0">
                <a:latin typeface="Constantia" panose="02030602050306030303" pitchFamily="18" charset="0"/>
              </a:rPr>
              <a:t>F.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668284" y="3716874"/>
            <a:ext cx="3636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x-none" b="1" dirty="0">
                <a:latin typeface="Constantia" panose="02030602050306030303" pitchFamily="18" charset="0"/>
              </a:rPr>
              <a:t>Número de mazorcas por planta</a:t>
            </a:r>
            <a:endParaRPr lang="es-EC" b="1" dirty="0">
              <a:latin typeface="Constantia" panose="020306020503060303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647438" y="6185265"/>
            <a:ext cx="2724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 smtClean="0">
                <a:latin typeface="Constantia" panose="02030602050306030303" pitchFamily="18" charset="0"/>
              </a:rPr>
              <a:t>Longitud de</a:t>
            </a:r>
            <a:r>
              <a:rPr lang="es-EC" b="1" dirty="0" smtClean="0">
                <a:latin typeface="Constantia" panose="02030602050306030303" pitchFamily="18" charset="0"/>
              </a:rPr>
              <a:t> la</a:t>
            </a:r>
            <a:r>
              <a:rPr lang="x-none" b="1" dirty="0" smtClean="0">
                <a:latin typeface="Constantia" panose="02030602050306030303" pitchFamily="18" charset="0"/>
              </a:rPr>
              <a:t> mazorca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8101521" y="6219845"/>
            <a:ext cx="281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 smtClean="0">
                <a:latin typeface="Constantia" panose="02030602050306030303" pitchFamily="18" charset="0"/>
              </a:rPr>
              <a:t>Diámetro de</a:t>
            </a:r>
            <a:r>
              <a:rPr lang="es-EC" b="1" dirty="0" smtClean="0">
                <a:latin typeface="Constantia" panose="02030602050306030303" pitchFamily="18" charset="0"/>
              </a:rPr>
              <a:t> la</a:t>
            </a:r>
            <a:r>
              <a:rPr lang="x-none" b="1" dirty="0" smtClean="0">
                <a:latin typeface="Constantia" panose="02030602050306030303" pitchFamily="18" charset="0"/>
              </a:rPr>
              <a:t> mazorca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1620558" y="6219845"/>
            <a:ext cx="1972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>
                <a:latin typeface="Constantia" panose="02030602050306030303" pitchFamily="18" charset="0"/>
              </a:rPr>
              <a:t>Altura de planta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635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52596" y="357166"/>
            <a:ext cx="8229600" cy="800120"/>
          </a:xfrm>
        </p:spPr>
        <p:txBody>
          <a:bodyPr/>
          <a:lstStyle/>
          <a:p>
            <a:pPr>
              <a:defRPr/>
            </a:pPr>
            <a:r>
              <a:rPr lang="x-none" b="1" dirty="0" smtClean="0">
                <a:latin typeface="Constantia" panose="02030602050306030303" pitchFamily="18" charset="0"/>
              </a:rPr>
              <a:t>INTRODUCCIÓN</a:t>
            </a:r>
            <a:endParaRPr lang="es-ES" dirty="0">
              <a:latin typeface="Constantia" panose="02030602050306030303" pitchFamily="18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392702" y="1266092"/>
            <a:ext cx="4990636" cy="4829908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es-ES" sz="2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A nivel mundial, el cultivo de maíz ocupa el tercer lugar en importancia luego del trigo y el arroz. </a:t>
            </a:r>
          </a:p>
          <a:p>
            <a:pPr algn="just">
              <a:defRPr/>
            </a:pPr>
            <a:endParaRPr lang="es-ES" sz="22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just">
              <a:defRPr/>
            </a:pPr>
            <a:r>
              <a:rPr lang="es-ES" sz="2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En el Ecuador el maíz tiene un total  de 29 razas, de las cuales 18 pertenecen a la sierra.</a:t>
            </a:r>
          </a:p>
          <a:p>
            <a:pPr algn="just">
              <a:defRPr/>
            </a:pPr>
            <a:endParaRPr lang="es-ES" sz="22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just">
              <a:defRPr/>
            </a:pPr>
            <a:r>
              <a:rPr lang="es-ES" sz="2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ESPAC, (2010). El cultivo de maíz ocupó superficie de 53 393 ha, que representó un promedio aproximado 1 Tm/ha. </a:t>
            </a:r>
          </a:p>
          <a:p>
            <a:pPr algn="just">
              <a:defRPr/>
            </a:pPr>
            <a:endParaRPr lang="es-ES" sz="22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just">
              <a:defRPr/>
            </a:pPr>
            <a:r>
              <a:rPr lang="es-ES" sz="2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En el mismo año  problemas que afectaron la producción fueron  sequías, heladas, y enfermedades</a:t>
            </a:r>
            <a:r>
              <a:rPr lang="es-ES" dirty="0" smtClean="0"/>
              <a:t>.</a:t>
            </a:r>
          </a:p>
          <a:p>
            <a:pPr>
              <a:defRPr/>
            </a:pPr>
            <a:endParaRPr lang="es-ES" dirty="0" smtClean="0"/>
          </a:p>
          <a:p>
            <a:pPr marL="0" indent="0">
              <a:buNone/>
              <a:defRPr/>
            </a:pPr>
            <a:endParaRPr lang="es-ES" dirty="0" smtClean="0"/>
          </a:p>
          <a:p>
            <a:pPr>
              <a:defRPr/>
            </a:pPr>
            <a:endParaRPr lang="es-ES" dirty="0" smtClean="0"/>
          </a:p>
          <a:p>
            <a:pPr>
              <a:defRPr/>
            </a:pPr>
            <a:endParaRPr lang="es-ES" dirty="0"/>
          </a:p>
        </p:txBody>
      </p:sp>
      <p:pic>
        <p:nvPicPr>
          <p:cNvPr id="717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6" t="4001"/>
          <a:stretch>
            <a:fillRect/>
          </a:stretch>
        </p:blipFill>
        <p:spPr bwMode="auto">
          <a:xfrm>
            <a:off x="7345217" y="1393092"/>
            <a:ext cx="3455987" cy="424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7169" y="322948"/>
            <a:ext cx="8911687" cy="1280890"/>
          </a:xfrm>
        </p:spPr>
        <p:txBody>
          <a:bodyPr/>
          <a:lstStyle/>
          <a:p>
            <a:pPr>
              <a:defRPr/>
            </a:pPr>
            <a:r>
              <a:rPr lang="es-ES" sz="4400" b="1" dirty="0"/>
              <a:t>MÉTODO DE </a:t>
            </a:r>
            <a:r>
              <a:rPr lang="es-ES" sz="4400" b="1" dirty="0" smtClean="0"/>
              <a:t>EVALUACIÓN 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1777956" y="1095480"/>
            <a:ext cx="392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Constantia" panose="02030602050306030303" pitchFamily="18" charset="0"/>
              </a:rPr>
              <a:t>Variables agronómicas</a:t>
            </a:r>
            <a:endParaRPr lang="es-EC" sz="2800" dirty="0">
              <a:latin typeface="Constantia" panose="02030602050306030303" pitchFamily="18" charset="0"/>
            </a:endParaRPr>
          </a:p>
        </p:txBody>
      </p:sp>
      <p:pic>
        <p:nvPicPr>
          <p:cNvPr id="1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378" y="1769906"/>
            <a:ext cx="2262602" cy="200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19" y="4319910"/>
            <a:ext cx="277039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44" y="4389264"/>
            <a:ext cx="2209160" cy="188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62" y="4498354"/>
            <a:ext cx="2491030" cy="166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20" y="1769906"/>
            <a:ext cx="195071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733819" y="3779629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x-none" b="1" dirty="0" smtClean="0">
                <a:latin typeface="Constantia" panose="02030602050306030303" pitchFamily="18" charset="0"/>
              </a:rPr>
              <a:t>Número de hileras </a:t>
            </a:r>
            <a:r>
              <a:rPr lang="es-ES" dirty="0" smtClean="0">
                <a:latin typeface="Constantia" panose="02030602050306030303" pitchFamily="18" charset="0"/>
              </a:rPr>
              <a:t> 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08480" y="6260228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>
                <a:latin typeface="Constantia" panose="02030602050306030303" pitchFamily="18" charset="0"/>
              </a:rPr>
              <a:t>Rendimiento por mazorca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7955401" y="3779629"/>
            <a:ext cx="2354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4" indent="0" algn="just">
              <a:spcBef>
                <a:spcPts val="600"/>
              </a:spcBef>
              <a:buClr>
                <a:schemeClr val="accent2"/>
              </a:buClr>
              <a:buNone/>
              <a:defRPr/>
            </a:pPr>
            <a:r>
              <a:rPr lang="x-none" b="1" dirty="0">
                <a:latin typeface="Constantia" panose="02030602050306030303" pitchFamily="18" charset="0"/>
              </a:rPr>
              <a:t>Peso de 100 semillas</a:t>
            </a:r>
            <a:endParaRPr lang="es-EC" b="1" dirty="0">
              <a:latin typeface="Constantia" panose="02030602050306030303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60995" y="6309890"/>
            <a:ext cx="372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>
                <a:latin typeface="Constantia" panose="02030602050306030303" pitchFamily="18" charset="0"/>
              </a:rPr>
              <a:t>Rendimiento aproximado por ha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4852349" y="3779629"/>
            <a:ext cx="2166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x-none" b="1" dirty="0">
                <a:latin typeface="Constantia" panose="02030602050306030303" pitchFamily="18" charset="0"/>
              </a:rPr>
              <a:t>Número de granos</a:t>
            </a:r>
            <a:endParaRPr lang="es-EC" b="1" dirty="0">
              <a:latin typeface="Constantia" panose="02030602050306030303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769854" y="6311035"/>
            <a:ext cx="1850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4" indent="0" algn="just">
              <a:spcBef>
                <a:spcPts val="600"/>
              </a:spcBef>
              <a:buClr>
                <a:schemeClr val="accent2"/>
              </a:buClr>
              <a:buNone/>
              <a:defRPr/>
            </a:pPr>
            <a:r>
              <a:rPr lang="es-EC" b="1" dirty="0">
                <a:latin typeface="Constantia" panose="02030602050306030303" pitchFamily="18" charset="0"/>
              </a:rPr>
              <a:t>Color del grano</a:t>
            </a:r>
          </a:p>
        </p:txBody>
      </p:sp>
      <p:pic>
        <p:nvPicPr>
          <p:cNvPr id="30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49" y="1844141"/>
            <a:ext cx="2172237" cy="190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5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52596" y="428604"/>
            <a:ext cx="8229600" cy="728682"/>
          </a:xfrm>
        </p:spPr>
        <p:txBody>
          <a:bodyPr/>
          <a:lstStyle/>
          <a:p>
            <a:pPr>
              <a:defRPr/>
            </a:pPr>
            <a:r>
              <a:rPr lang="es-ES" sz="3200" b="1"/>
              <a:t>MANEJO DEL ENSAYO</a:t>
            </a:r>
          </a:p>
        </p:txBody>
      </p:sp>
      <p:pic>
        <p:nvPicPr>
          <p:cNvPr id="6" name="3 Imagen" descr="https://fbcdn-sphotos-h-a.akamaihd.net/hphotos-ak-xpa1/v/t35.0-12/1404326_656040554436599_447542195_o.jpg?oh=1069be0ba460bd287cdc7ac0a1493454&amp;oe=55846611&amp;__gda__=1434756298_bbd7a1da0756dd947ec22a99e9b9098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6867" y="1155700"/>
            <a:ext cx="1980000" cy="190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29" y="1144370"/>
            <a:ext cx="1980000" cy="190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 Imagen" descr="C:\Users\Edison\Documents\informacion bioforti 2015\fotos lili\DSC0061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6214" y="1192116"/>
            <a:ext cx="1980000" cy="190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5 Imagen" descr="C:\Users\Edison\Documents\informacion bioforti 2015\fotos lili\DSC008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584" y="3576153"/>
            <a:ext cx="1980000" cy="199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32509" t="64234" r="55185" b="16306"/>
          <a:stretch/>
        </p:blipFill>
        <p:spPr>
          <a:xfrm>
            <a:off x="928467" y="1223889"/>
            <a:ext cx="1941341" cy="18288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22532" y="3209046"/>
            <a:ext cx="135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Constantia" panose="02030602050306030303" pitchFamily="18" charset="0"/>
              </a:rPr>
              <a:t>Muestro</a:t>
            </a:r>
            <a:endParaRPr lang="es-EC" sz="2000" dirty="0">
              <a:latin typeface="Constantia" panose="02030602050306030303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063987" y="3209046"/>
            <a:ext cx="261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Preparación</a:t>
            </a:r>
            <a:r>
              <a:rPr lang="es-EC" dirty="0" smtClean="0"/>
              <a:t> </a:t>
            </a:r>
            <a:r>
              <a:rPr lang="es-EC" dirty="0" smtClean="0">
                <a:latin typeface="Constantia" panose="02030602050306030303" pitchFamily="18" charset="0"/>
              </a:rPr>
              <a:t>de</a:t>
            </a:r>
            <a:r>
              <a:rPr lang="es-EC" dirty="0" smtClean="0"/>
              <a:t> </a:t>
            </a:r>
            <a:r>
              <a:rPr lang="es-EC" dirty="0" smtClean="0">
                <a:latin typeface="Constantia" panose="02030602050306030303" pitchFamily="18" charset="0"/>
              </a:rPr>
              <a:t>suelo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52523" y="3208371"/>
            <a:ext cx="237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Trazado de la parcela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031458" y="3225399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Fertilización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28467" y="5734699"/>
            <a:ext cx="178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Siembra</a:t>
            </a:r>
            <a:endParaRPr lang="es-EC" dirty="0">
              <a:latin typeface="Constantia" panose="02030602050306030303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17" y="3680104"/>
            <a:ext cx="1898906" cy="1895403"/>
          </a:xfrm>
          <a:prstGeom prst="rect">
            <a:avLst/>
          </a:prstGeom>
        </p:spPr>
      </p:pic>
      <p:pic>
        <p:nvPicPr>
          <p:cNvPr id="1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b="7475"/>
          <a:stretch>
            <a:fillRect/>
          </a:stretch>
        </p:blipFill>
        <p:spPr bwMode="auto">
          <a:xfrm>
            <a:off x="4953003" y="3749323"/>
            <a:ext cx="1802015" cy="18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96" y="3722053"/>
            <a:ext cx="1778990" cy="18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r="22555" b="45842"/>
          <a:stretch/>
        </p:blipFill>
        <p:spPr>
          <a:xfrm rot="5400000">
            <a:off x="9078059" y="3857108"/>
            <a:ext cx="1960678" cy="162560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063987" y="5677233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Deshierba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953003" y="5730337"/>
            <a:ext cx="196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Fertilización C.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151033" y="5761438"/>
            <a:ext cx="20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Aporque y Riego</a:t>
            </a:r>
            <a:endParaRPr lang="es-EC" dirty="0">
              <a:latin typeface="Constantia" panose="02030602050306030303" pitchFamily="18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376589" y="5781337"/>
            <a:ext cx="138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onstantia" panose="02030602050306030303" pitchFamily="18" charset="0"/>
              </a:rPr>
              <a:t>Cosecha</a:t>
            </a:r>
            <a:endParaRPr lang="es-EC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28674" name="Marcador de contenido 3"/>
          <p:cNvSpPr>
            <a:spLocks noGrp="1"/>
          </p:cNvSpPr>
          <p:nvPr>
            <p:ph idx="1"/>
          </p:nvPr>
        </p:nvSpPr>
        <p:spPr>
          <a:xfrm>
            <a:off x="3719513" y="2781301"/>
            <a:ext cx="4475162" cy="1184275"/>
          </a:xfrm>
        </p:spPr>
        <p:txBody>
          <a:bodyPr/>
          <a:lstStyle/>
          <a:p>
            <a:pPr marL="0" indent="0" algn="ctr">
              <a:buNone/>
            </a:pPr>
            <a:r>
              <a:rPr lang="es-EC" altLang="es-EC" sz="4400" dirty="0"/>
              <a:t>RESULTADOS </a:t>
            </a:r>
          </a:p>
        </p:txBody>
      </p:sp>
    </p:spTree>
    <p:extLst>
      <p:ext uri="{BB962C8B-B14F-4D97-AF65-F5344CB8AC3E}">
        <p14:creationId xmlns:p14="http://schemas.microsoft.com/office/powerpoint/2010/main" val="1582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325" y="513667"/>
            <a:ext cx="8911687" cy="731615"/>
          </a:xfrm>
        </p:spPr>
        <p:txBody>
          <a:bodyPr/>
          <a:lstStyle/>
          <a:p>
            <a:r>
              <a:rPr lang="x-none" b="1" dirty="0"/>
              <a:t>PORCENTAJE DE EMERGENCIA</a:t>
            </a:r>
            <a:endParaRPr lang="es-EC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4388"/>
              </p:ext>
            </p:extLst>
          </p:nvPr>
        </p:nvGraphicFramePr>
        <p:xfrm>
          <a:off x="1482488" y="1245282"/>
          <a:ext cx="8324850" cy="558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77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419100"/>
            <a:ext cx="10190161" cy="914400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TAMAÑO DE LESIONES DE </a:t>
            </a:r>
            <a:r>
              <a:rPr lang="es-EC" b="1" dirty="0" smtClean="0"/>
              <a:t>LA </a:t>
            </a:r>
            <a:r>
              <a:rPr lang="x-none" b="1" dirty="0" smtClean="0"/>
              <a:t>MANCHA </a:t>
            </a:r>
            <a:r>
              <a:rPr lang="x-none" b="1" dirty="0"/>
              <a:t>NORTEÑA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C" i="1" dirty="0" err="1"/>
              <a:t>Setosphaeria</a:t>
            </a:r>
            <a:r>
              <a:rPr lang="es-EC" i="1" dirty="0"/>
              <a:t> </a:t>
            </a:r>
            <a:r>
              <a:rPr lang="es-EC" i="1" dirty="0" err="1"/>
              <a:t>turcica</a:t>
            </a:r>
            <a:r>
              <a:rPr lang="es-EC" dirty="0"/>
              <a:t> </a:t>
            </a:r>
            <a:r>
              <a:rPr lang="es-EC" dirty="0" err="1"/>
              <a:t>Luttr</a:t>
            </a:r>
            <a:r>
              <a:rPr lang="es-EC" dirty="0" smtClean="0"/>
              <a:t>.)(cm)</a:t>
            </a:r>
            <a:r>
              <a:rPr lang="es-ES" sz="4000" b="1" dirty="0"/>
              <a:t/>
            </a:r>
            <a:br>
              <a:rPr lang="es-ES" sz="4000" b="1" dirty="0"/>
            </a:br>
            <a:r>
              <a:rPr lang="es-ES" sz="4000" b="1" dirty="0" smtClean="0"/>
              <a:t> </a:t>
            </a: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432622"/>
              </p:ext>
            </p:extLst>
          </p:nvPr>
        </p:nvGraphicFramePr>
        <p:xfrm>
          <a:off x="1847850" y="3004067"/>
          <a:ext cx="6019800" cy="27201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85144"/>
                <a:gridCol w="803127"/>
                <a:gridCol w="899000"/>
                <a:gridCol w="792409"/>
                <a:gridCol w="1640120"/>
              </a:tblGrid>
              <a:tr h="41048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  <a:latin typeface="Constantia" panose="02030602050306030303" pitchFamily="18" charset="0"/>
                        </a:rPr>
                        <a:t>F. Tabulado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Significancia</a:t>
                      </a:r>
                    </a:p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4980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0,05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0,01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81958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 dirty="0">
                          <a:effectLst/>
                        </a:rPr>
                        <a:t>Repeticiones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0,28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3,32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5,39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 err="1">
                          <a:effectLst/>
                        </a:rPr>
                        <a:t>Ns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557896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 dirty="0">
                          <a:effectLst/>
                        </a:rPr>
                        <a:t>Tratamientos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108,9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2,01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2,7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**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557896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 dirty="0">
                          <a:effectLst/>
                        </a:rPr>
                        <a:t>C V %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10,48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313816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>
                          <a:effectLst/>
                        </a:rPr>
                        <a:t>Media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9,25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162050" y="2038350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nstantia" panose="02030602050306030303" pitchFamily="18" charset="0"/>
              </a:rPr>
              <a:t>Análisis de varianza para el </a:t>
            </a:r>
            <a:r>
              <a:rPr lang="es-ES" sz="2400" b="1" dirty="0" smtClean="0">
                <a:latin typeface="Constantia" panose="02030602050306030303" pitchFamily="18" charset="0"/>
              </a:rPr>
              <a:t>tamaño </a:t>
            </a:r>
            <a:r>
              <a:rPr lang="es-ES" sz="2400" b="1" dirty="0">
                <a:latin typeface="Constantia" panose="02030602050306030303" pitchFamily="18" charset="0"/>
              </a:rPr>
              <a:t>de lesiones de la mancha norteña</a:t>
            </a:r>
            <a:endParaRPr lang="es-EC" sz="2400" b="1" dirty="0">
              <a:latin typeface="Constantia" panose="0203060205030603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42443" y="2768512"/>
            <a:ext cx="430222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66700"/>
            <a:ext cx="10190161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Constantia" panose="02030602050306030303" pitchFamily="18" charset="0"/>
              </a:rPr>
              <a:t>Prueba de </a:t>
            </a:r>
            <a:r>
              <a:rPr lang="es-ES" b="1" dirty="0" err="1">
                <a:latin typeface="Constantia" panose="02030602050306030303" pitchFamily="18" charset="0"/>
              </a:rPr>
              <a:t>Tukey</a:t>
            </a:r>
            <a:r>
              <a:rPr lang="es-ES" b="1" dirty="0">
                <a:latin typeface="Constantia" panose="02030602050306030303" pitchFamily="18" charset="0"/>
              </a:rPr>
              <a:t> 5% para el </a:t>
            </a:r>
            <a:r>
              <a:rPr lang="es-ES" b="1" dirty="0" smtClean="0">
                <a:latin typeface="Constantia" panose="02030602050306030303" pitchFamily="18" charset="0"/>
              </a:rPr>
              <a:t>tamaño </a:t>
            </a:r>
            <a:r>
              <a:rPr lang="es-ES" b="1" dirty="0">
                <a:latin typeface="Constantia" panose="02030602050306030303" pitchFamily="18" charset="0"/>
              </a:rPr>
              <a:t>de lesiones de la mancha </a:t>
            </a:r>
            <a:r>
              <a:rPr lang="es-ES" b="1" dirty="0" smtClean="0">
                <a:latin typeface="Constantia" panose="02030602050306030303" pitchFamily="18" charset="0"/>
              </a:rPr>
              <a:t>norteña cm (8) </a:t>
            </a:r>
            <a:r>
              <a:rPr lang="es-EC" b="1" dirty="0">
                <a:latin typeface="Constantia" panose="02030602050306030303" pitchFamily="18" charset="0"/>
              </a:rPr>
              <a:t/>
            </a:r>
            <a:br>
              <a:rPr lang="es-EC" b="1" dirty="0">
                <a:latin typeface="Constantia" panose="02030602050306030303" pitchFamily="18" charset="0"/>
              </a:rPr>
            </a:br>
            <a:endParaRPr lang="es-EC" dirty="0"/>
          </a:p>
        </p:txBody>
      </p:sp>
      <p:graphicFrame>
        <p:nvGraphicFramePr>
          <p:cNvPr id="8" name="5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7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315146"/>
              </p:ext>
            </p:extLst>
          </p:nvPr>
        </p:nvGraphicFramePr>
        <p:xfrm>
          <a:off x="855661" y="876300"/>
          <a:ext cx="11010900" cy="569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43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5951" y="495300"/>
            <a:ext cx="9618662" cy="1409700"/>
          </a:xfrm>
        </p:spPr>
        <p:txBody>
          <a:bodyPr/>
          <a:lstStyle/>
          <a:p>
            <a:pPr algn="ctr"/>
            <a:r>
              <a:rPr lang="es-ES" b="1" dirty="0" smtClean="0">
                <a:latin typeface="Constantia" panose="02030602050306030303" pitchFamily="18" charset="0"/>
              </a:rPr>
              <a:t>Número de </a:t>
            </a:r>
            <a:r>
              <a:rPr lang="es-ES" b="1" dirty="0">
                <a:latin typeface="Constantia" panose="02030602050306030303" pitchFamily="18" charset="0"/>
              </a:rPr>
              <a:t>lesiones de la mancha norteña</a:t>
            </a:r>
            <a:endParaRPr lang="es-EC" b="1" dirty="0">
              <a:latin typeface="Constantia" panose="02030602050306030303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645095"/>
              </p:ext>
            </p:extLst>
          </p:nvPr>
        </p:nvGraphicFramePr>
        <p:xfrm>
          <a:off x="895352" y="3130549"/>
          <a:ext cx="5449885" cy="22061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57348"/>
                <a:gridCol w="742950"/>
                <a:gridCol w="869633"/>
                <a:gridCol w="1089977"/>
                <a:gridCol w="1089977"/>
              </a:tblGrid>
              <a:tr h="31136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F. Tabulado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>
                          <a:effectLst/>
                          <a:latin typeface="Constantia" panose="02030602050306030303" pitchFamily="18" charset="0"/>
                        </a:rPr>
                        <a:t>Significancia</a:t>
                      </a:r>
                      <a:endParaRPr lang="es-ES" sz="20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13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  <a:latin typeface="Constantia" panose="02030602050306030303" pitchFamily="18" charset="0"/>
                        </a:rPr>
                        <a:t>0,05</a:t>
                      </a:r>
                      <a:endParaRPr lang="es-ES" sz="20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  <a:latin typeface="Constantia" panose="02030602050306030303" pitchFamily="18" charset="0"/>
                        </a:rPr>
                        <a:t>0,01</a:t>
                      </a:r>
                      <a:endParaRPr lang="es-ES" sz="20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52451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Repeticiones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1,93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2000" u="none" strike="noStrike" dirty="0">
                          <a:effectLst/>
                          <a:latin typeface="Constantia" panose="02030602050306030303" pitchFamily="18" charset="0"/>
                        </a:rPr>
                        <a:t>3,32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2000" u="none" strike="noStrike" dirty="0">
                          <a:effectLst/>
                          <a:latin typeface="Constantia" panose="02030602050306030303" pitchFamily="18" charset="0"/>
                        </a:rPr>
                        <a:t>5,39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u="none" strike="noStrike">
                          <a:effectLst/>
                          <a:latin typeface="Constantia" panose="02030602050306030303" pitchFamily="18" charset="0"/>
                        </a:rPr>
                        <a:t>ns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96352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Tratamientos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21,93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2000" u="none" strike="noStrike" dirty="0">
                          <a:effectLst/>
                          <a:latin typeface="Constantia" panose="02030602050306030303" pitchFamily="18" charset="0"/>
                        </a:rPr>
                        <a:t>2,01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2000" u="none" strike="noStrike" dirty="0">
                          <a:effectLst/>
                          <a:latin typeface="Constantia" panose="02030602050306030303" pitchFamily="18" charset="0"/>
                        </a:rPr>
                        <a:t>2,7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u="none" strike="noStrike" dirty="0">
                          <a:effectLst/>
                          <a:latin typeface="Constantia" panose="02030602050306030303" pitchFamily="18" charset="0"/>
                        </a:rPr>
                        <a:t> **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136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C V %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9,12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s-EC" sz="2000" dirty="0"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EC" sz="2000" dirty="0"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1136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Media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1,65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895352" y="1773018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Análisis de varianza para el número de lesiones de la mancha norteña </a:t>
            </a:r>
            <a:endParaRPr lang="es-EC" sz="2400" b="1" dirty="0">
              <a:latin typeface="Constantia" panose="0203060205030603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2604015"/>
            <a:ext cx="4428629" cy="351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8575" y="262160"/>
            <a:ext cx="9256175" cy="65224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Constantia" panose="02030602050306030303" pitchFamily="18" charset="0"/>
              </a:rPr>
              <a:t>Prueba de </a:t>
            </a:r>
            <a:r>
              <a:rPr lang="es-ES" b="1" dirty="0" err="1">
                <a:latin typeface="Constantia" panose="02030602050306030303" pitchFamily="18" charset="0"/>
              </a:rPr>
              <a:t>Tukey</a:t>
            </a:r>
            <a:r>
              <a:rPr lang="es-ES" b="1" dirty="0">
                <a:latin typeface="Constantia" panose="02030602050306030303" pitchFamily="18" charset="0"/>
              </a:rPr>
              <a:t> 5% para el número de lesiones de la mancha </a:t>
            </a:r>
            <a:r>
              <a:rPr lang="es-ES" b="1" dirty="0" smtClean="0">
                <a:latin typeface="Constantia" panose="02030602050306030303" pitchFamily="18" charset="0"/>
              </a:rPr>
              <a:t>norteña (3)</a:t>
            </a:r>
            <a:br>
              <a:rPr lang="es-ES" b="1" dirty="0" smtClean="0">
                <a:latin typeface="Constantia" panose="02030602050306030303" pitchFamily="18" charset="0"/>
              </a:rPr>
            </a:br>
            <a:endParaRPr lang="es-EC" dirty="0"/>
          </a:p>
        </p:txBody>
      </p:sp>
      <p:graphicFrame>
        <p:nvGraphicFramePr>
          <p:cNvPr id="4" name="1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81280"/>
              </p:ext>
            </p:extLst>
          </p:nvPr>
        </p:nvGraphicFramePr>
        <p:xfrm>
          <a:off x="335485" y="1384300"/>
          <a:ext cx="8008414" cy="54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8343899" y="1473200"/>
            <a:ext cx="3505201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es-ES" alt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C" sz="2400" dirty="0" smtClean="0">
                <a:solidFill>
                  <a:srgbClr val="0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Según (</a:t>
            </a:r>
            <a:r>
              <a:rPr lang="es-ES" altLang="es-EC" sz="2400" dirty="0" err="1" smtClean="0">
                <a:solidFill>
                  <a:srgbClr val="0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Lamantunbi</a:t>
            </a:r>
            <a:r>
              <a:rPr lang="es-ES" altLang="es-EC" sz="2400" dirty="0">
                <a:solidFill>
                  <a:srgbClr val="0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s-ES" altLang="es-EC" sz="2400" dirty="0" smtClean="0">
                <a:solidFill>
                  <a:srgbClr val="0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2012) tanto el tamaño como la frecuencia se podrían comportar indistintamente,  dependiendo de la especialización del patógeno y el comportamiento varietal</a:t>
            </a:r>
            <a:r>
              <a:rPr lang="es-ES" alt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alt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3523" y="483096"/>
            <a:ext cx="9970477" cy="717452"/>
          </a:xfrm>
        </p:spPr>
        <p:txBody>
          <a:bodyPr>
            <a:noAutofit/>
          </a:bodyPr>
          <a:lstStyle/>
          <a:p>
            <a:pPr algn="ctr"/>
            <a:r>
              <a:rPr lang="es-EC" sz="2400" b="1" dirty="0" smtClean="0"/>
              <a:t>Porcentaje de severidad afectado para mancha norteña </a:t>
            </a:r>
            <a:endParaRPr lang="es-EC" sz="2400" dirty="0"/>
          </a:p>
        </p:txBody>
      </p:sp>
      <p:graphicFrame>
        <p:nvGraphicFramePr>
          <p:cNvPr id="3" name="Marcador de contenido 1"/>
          <p:cNvGraphicFramePr>
            <a:graphicFrameLocks noGrp="1"/>
          </p:cNvGraphicFramePr>
          <p:nvPr>
            <p:ph idx="1"/>
          </p:nvPr>
        </p:nvGraphicFramePr>
        <p:xfrm>
          <a:off x="2781301" y="1137149"/>
          <a:ext cx="5499099" cy="5486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85600"/>
                <a:gridCol w="1527599"/>
                <a:gridCol w="1485900"/>
              </a:tblGrid>
              <a:tr h="60210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Variedades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Tratamiento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% </a:t>
                      </a:r>
                      <a:r>
                        <a:rPr lang="es-EC" sz="2000" u="none" strike="noStrike" dirty="0" smtClean="0">
                          <a:effectLst/>
                        </a:rPr>
                        <a:t>Área </a:t>
                      </a:r>
                      <a:r>
                        <a:rPr lang="es-EC" sz="2000" u="none" strike="noStrike" dirty="0">
                          <a:effectLst/>
                        </a:rPr>
                        <a:t>afectada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err="1">
                          <a:effectLst/>
                        </a:rPr>
                        <a:t>Zhima</a:t>
                      </a:r>
                      <a:r>
                        <a:rPr lang="es-ES" sz="2000" u="none" strike="noStrike" dirty="0">
                          <a:effectLst/>
                        </a:rPr>
                        <a:t> chica tuza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T8 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2,1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err="1">
                          <a:effectLst/>
                        </a:rPr>
                        <a:t>Yura</a:t>
                      </a:r>
                      <a:r>
                        <a:rPr lang="es-ES" sz="2000" u="none" strike="noStrike" dirty="0">
                          <a:effectLst/>
                        </a:rPr>
                        <a:t> </a:t>
                      </a:r>
                      <a:r>
                        <a:rPr lang="es-ES" sz="2000" u="none" strike="noStrike" dirty="0" err="1">
                          <a:effectLst/>
                        </a:rPr>
                        <a:t>sara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 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2,6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Morocho suave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T9 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2,3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err="1">
                          <a:effectLst/>
                        </a:rPr>
                        <a:t>Tzapa</a:t>
                      </a:r>
                      <a:r>
                        <a:rPr lang="es-ES" sz="2000" u="none" strike="noStrike" dirty="0">
                          <a:effectLst/>
                        </a:rPr>
                        <a:t> </a:t>
                      </a:r>
                      <a:r>
                        <a:rPr lang="es-ES" sz="2000" u="none" strike="noStrike" dirty="0" err="1">
                          <a:effectLst/>
                        </a:rPr>
                        <a:t>sara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T2 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2,2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Killu bola sara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T3 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Zhima del caliente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T7 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3,5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I-103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T11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3,5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err="1">
                          <a:effectLst/>
                        </a:rPr>
                        <a:t>Hantzi</a:t>
                      </a:r>
                      <a:r>
                        <a:rPr lang="es-ES" sz="2000" u="none" strike="noStrike" dirty="0">
                          <a:effectLst/>
                        </a:rPr>
                        <a:t> </a:t>
                      </a:r>
                      <a:r>
                        <a:rPr lang="es-ES" sz="2000" u="none" strike="noStrike" dirty="0" err="1">
                          <a:effectLst/>
                        </a:rPr>
                        <a:t>Huadango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T4 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5,2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267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smtClean="0">
                          <a:effectLst/>
                        </a:rPr>
                        <a:t>I-122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T14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6,4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smtClean="0">
                          <a:effectLst/>
                        </a:rPr>
                        <a:t>I-101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T12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8,3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Amarillo tusilla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T10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9,1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Penipe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T18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10,2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Negro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T16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10,3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8529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Licto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T17  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10,6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Chazo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T15  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11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8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smtClean="0">
                          <a:effectLst/>
                        </a:rPr>
                        <a:t>I-102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T13  </a:t>
                      </a:r>
                      <a:endParaRPr lang="es-EC" sz="20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11,4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Cerrar llave 3"/>
          <p:cNvSpPr/>
          <p:nvPr/>
        </p:nvSpPr>
        <p:spPr>
          <a:xfrm>
            <a:off x="8341862" y="1955800"/>
            <a:ext cx="891038" cy="2949730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5" name="Cerrar llave 4"/>
          <p:cNvSpPr/>
          <p:nvPr/>
        </p:nvSpPr>
        <p:spPr>
          <a:xfrm>
            <a:off x="8341862" y="5103222"/>
            <a:ext cx="711200" cy="1520825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9438824" y="2937642"/>
            <a:ext cx="16557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000" dirty="0">
                <a:latin typeface="+mj-lt"/>
              </a:rPr>
              <a:t>Infección </a:t>
            </a:r>
            <a:r>
              <a:rPr lang="es-EC" altLang="es-EC" sz="2000" dirty="0" smtClean="0">
                <a:latin typeface="+mj-lt"/>
              </a:rPr>
              <a:t>Muy leve (muy resistente)</a:t>
            </a:r>
            <a:endParaRPr lang="es-EC" altLang="es-EC" sz="2000" dirty="0">
              <a:latin typeface="+mj-lt"/>
            </a:endParaRPr>
          </a:p>
        </p:txBody>
      </p:sp>
      <p:sp>
        <p:nvSpPr>
          <p:cNvPr id="7" name="CuadroTexto 7"/>
          <p:cNvSpPr txBox="1">
            <a:spLocks noChangeArrowheads="1"/>
          </p:cNvSpPr>
          <p:nvPr/>
        </p:nvSpPr>
        <p:spPr bwMode="auto">
          <a:xfrm>
            <a:off x="9309218" y="5382622"/>
            <a:ext cx="19149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000" dirty="0" smtClean="0">
                <a:latin typeface="+mj-lt"/>
              </a:rPr>
              <a:t>Infección leve (resistente)</a:t>
            </a:r>
            <a:endParaRPr lang="es-EC" altLang="es-EC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88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6725" y="661331"/>
            <a:ext cx="8911687" cy="656050"/>
          </a:xfrm>
        </p:spPr>
        <p:txBody>
          <a:bodyPr/>
          <a:lstStyle/>
          <a:p>
            <a:r>
              <a:rPr lang="es-ES" b="1" dirty="0"/>
              <a:t>ROYA </a:t>
            </a:r>
            <a:r>
              <a:rPr lang="es-ES" b="1" dirty="0">
                <a:latin typeface="Constantia" panose="02030602050306030303" pitchFamily="18" charset="0"/>
              </a:rPr>
              <a:t>COMÚM</a:t>
            </a:r>
            <a:endParaRPr lang="es-EC" b="1" dirty="0">
              <a:latin typeface="Constantia" panose="02030602050306030303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785185"/>
              </p:ext>
            </p:extLst>
          </p:nvPr>
        </p:nvGraphicFramePr>
        <p:xfrm>
          <a:off x="730828" y="2258290"/>
          <a:ext cx="6878782" cy="306185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24921"/>
                <a:gridCol w="1201543"/>
                <a:gridCol w="926505"/>
                <a:gridCol w="1317360"/>
                <a:gridCol w="1508453"/>
              </a:tblGrid>
              <a:tr h="73236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 dirty="0" smtClean="0">
                          <a:effectLst/>
                          <a:latin typeface="Constantia" panose="02030602050306030303" pitchFamily="18" charset="0"/>
                        </a:rPr>
                        <a:t>FV</a:t>
                      </a:r>
                      <a:endParaRPr lang="es-EC" sz="2400" b="1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FC</a:t>
                      </a:r>
                      <a:endParaRPr lang="es-EC" sz="2400" b="1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F. Tabulado</a:t>
                      </a:r>
                      <a:endParaRPr lang="es-EC" sz="2400" b="1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Significancia</a:t>
                      </a:r>
                      <a:endParaRPr lang="es-EC" sz="2400" b="1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36618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0,05</a:t>
                      </a:r>
                      <a:endParaRPr lang="es-EC" sz="2400" b="1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0,01</a:t>
                      </a:r>
                      <a:endParaRPr lang="es-EC" sz="2400" b="1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1" i="0" u="none" strike="noStrike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58750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Repeticiones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0,73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3,32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5,39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 err="1">
                          <a:effectLst/>
                          <a:latin typeface="Constantia" panose="02030602050306030303" pitchFamily="18" charset="0"/>
                        </a:rPr>
                        <a:t>ns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</a:tr>
              <a:tr h="643442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Tratamientos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1203,44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2,01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2,7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**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</a:tr>
              <a:tr h="366181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C V %</a:t>
                      </a:r>
                      <a:endParaRPr lang="es-EC" sz="2400" b="0" i="0" u="none" strike="noStrike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4,14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</a:tr>
              <a:tr h="366181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Media</a:t>
                      </a:r>
                      <a:endParaRPr lang="es-EC" sz="2400" b="0" i="0" u="none" strike="noStrike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72,94</a:t>
                      </a:r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 dirty="0">
                        <a:solidFill>
                          <a:schemeClr val="bg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5" name="Picture 2" descr="H:\Nueva carpeta\DSC0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2" y="2258290"/>
            <a:ext cx="3770602" cy="34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352550" y="1336431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Análisis de varianza para el área bajo la curva del progreso de la  roya</a:t>
            </a:r>
            <a:endParaRPr lang="es-EC" sz="2400" b="1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27274" y="638178"/>
            <a:ext cx="8911687" cy="1280890"/>
          </a:xfrm>
        </p:spPr>
        <p:txBody>
          <a:bodyPr/>
          <a:lstStyle/>
          <a:p>
            <a:pPr>
              <a:defRPr/>
            </a:pPr>
            <a:r>
              <a:rPr lang="es-ES" b="1" dirty="0" smtClean="0">
                <a:latin typeface="Constantia" panose="02030602050306030303" pitchFamily="18" charset="0"/>
              </a:rPr>
              <a:t>OBJETIVOS </a:t>
            </a:r>
            <a:endParaRPr lang="es-ES" b="1" dirty="0">
              <a:latin typeface="Constantia" panose="02030602050306030303" pitchFamily="18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594448" y="1645920"/>
            <a:ext cx="10025466" cy="4867421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s-ES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Estudiar la resistencia y tolerancia de 18 líneas de maíz a los problemas causados por “La Mancha norteña” (</a:t>
            </a:r>
            <a:r>
              <a:rPr lang="es-EC" sz="2800" i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Setosphaeria</a:t>
            </a:r>
            <a:r>
              <a:rPr lang="es-EC" sz="2800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es-EC" sz="2800" i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turcica</a:t>
            </a:r>
            <a:r>
              <a:rPr lang="es-EC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es-EC" sz="2800" b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Luttr</a:t>
            </a:r>
            <a:r>
              <a:rPr lang="es-EC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.), </a:t>
            </a:r>
            <a:r>
              <a:rPr lang="es-ES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La Roya “</a:t>
            </a:r>
            <a:r>
              <a:rPr lang="es-ES" sz="28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(</a:t>
            </a:r>
            <a:r>
              <a:rPr lang="es-ES" sz="2800" i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Puccinia</a:t>
            </a:r>
            <a:r>
              <a:rPr lang="es-ES" sz="2800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es-ES" sz="2800" i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sorghi</a:t>
            </a:r>
            <a:r>
              <a:rPr lang="es-ES" sz="2800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 </a:t>
            </a:r>
            <a:r>
              <a:rPr lang="es-ES" sz="2800" b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Schwein</a:t>
            </a:r>
            <a:r>
              <a:rPr lang="es-ES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.) </a:t>
            </a:r>
            <a:r>
              <a:rPr lang="es-ES" sz="2800" dirty="0">
                <a:solidFill>
                  <a:schemeClr val="tx1"/>
                </a:solidFill>
                <a:latin typeface="Constantia" panose="02030602050306030303" pitchFamily="18" charset="0"/>
              </a:rPr>
              <a:t>y</a:t>
            </a:r>
            <a:r>
              <a:rPr lang="es-ES" sz="2800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es-ES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“Pudrición de la mazorca”</a:t>
            </a:r>
          </a:p>
          <a:p>
            <a:pPr algn="just">
              <a:defRPr/>
            </a:pPr>
            <a:endParaRPr lang="es-ES" sz="2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just">
              <a:defRPr/>
            </a:pPr>
            <a:r>
              <a:rPr lang="es-ES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Determinar el potencial agronómico y genético de las diferentes líneas.</a:t>
            </a:r>
          </a:p>
          <a:p>
            <a:pPr algn="just">
              <a:defRPr/>
            </a:pPr>
            <a:endParaRPr lang="es-ES" sz="2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just">
              <a:defRPr/>
            </a:pPr>
            <a:r>
              <a:rPr lang="es-ES" sz="2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Realizar  el análisis económico</a:t>
            </a:r>
            <a:r>
              <a:rPr lang="es-ES" sz="2800" dirty="0" smtClean="0">
                <a:latin typeface="Constantia" panose="02030602050306030303" pitchFamily="18" charset="0"/>
              </a:rPr>
              <a:t>.</a:t>
            </a:r>
          </a:p>
          <a:p>
            <a:pPr>
              <a:defRPr/>
            </a:pPr>
            <a:endParaRPr lang="es-ES" sz="2800" dirty="0" smtClean="0">
              <a:latin typeface="Constantia" panose="02030602050306030303" pitchFamily="18" charset="0"/>
            </a:endParaRPr>
          </a:p>
          <a:p>
            <a:pPr>
              <a:defRPr/>
            </a:pP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08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2529" y="471863"/>
            <a:ext cx="10058400" cy="128089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Constantia" panose="02030602050306030303" pitchFamily="18" charset="0"/>
              </a:rPr>
              <a:t>Prueba </a:t>
            </a:r>
            <a:r>
              <a:rPr lang="es-ES" sz="3200" b="1" dirty="0">
                <a:latin typeface="Constantia" panose="02030602050306030303" pitchFamily="18" charset="0"/>
              </a:rPr>
              <a:t>de </a:t>
            </a:r>
            <a:r>
              <a:rPr lang="es-ES" sz="3200" b="1" dirty="0" err="1">
                <a:latin typeface="Constantia" panose="02030602050306030303" pitchFamily="18" charset="0"/>
              </a:rPr>
              <a:t>Tukey</a:t>
            </a:r>
            <a:r>
              <a:rPr lang="es-ES" sz="3200" b="1" dirty="0">
                <a:latin typeface="Constantia" panose="02030602050306030303" pitchFamily="18" charset="0"/>
              </a:rPr>
              <a:t> 5% para el Área Bajo La Curva De La </a:t>
            </a:r>
            <a:r>
              <a:rPr lang="es-ES" sz="3200" b="1" dirty="0" smtClean="0">
                <a:latin typeface="Constantia" panose="02030602050306030303" pitchFamily="18" charset="0"/>
              </a:rPr>
              <a:t>Progreso de la roya </a:t>
            </a:r>
            <a:r>
              <a:rPr lang="es-ES" sz="3200" b="1" dirty="0">
                <a:latin typeface="Constantia" panose="02030602050306030303" pitchFamily="18" charset="0"/>
              </a:rPr>
              <a:t>(ABCPE</a:t>
            </a:r>
            <a:r>
              <a:rPr lang="es-ES" sz="3200" b="1" dirty="0" smtClean="0">
                <a:latin typeface="Constantia" panose="02030602050306030303" pitchFamily="18" charset="0"/>
              </a:rPr>
              <a:t>) (14)</a:t>
            </a:r>
            <a:endParaRPr lang="es-EC" sz="3200" b="1" dirty="0">
              <a:latin typeface="Constantia" panose="02030602050306030303" pitchFamily="18" charset="0"/>
            </a:endParaRPr>
          </a:p>
        </p:txBody>
      </p:sp>
      <p:graphicFrame>
        <p:nvGraphicFramePr>
          <p:cNvPr id="7" name="6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542452"/>
              </p:ext>
            </p:extLst>
          </p:nvPr>
        </p:nvGraphicFramePr>
        <p:xfrm>
          <a:off x="998807" y="1009650"/>
          <a:ext cx="7306993" cy="584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916279" y="1752753"/>
            <a:ext cx="2914650" cy="34778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200" dirty="0"/>
              <a:t>Según </a:t>
            </a:r>
            <a:r>
              <a:rPr lang="es-ES" sz="2200" dirty="0" err="1"/>
              <a:t>Fernandez</a:t>
            </a:r>
            <a:r>
              <a:rPr lang="es-ES" sz="2200" dirty="0"/>
              <a:t>, (1979), citado por </a:t>
            </a:r>
            <a:r>
              <a:rPr lang="es-ES" sz="2200" dirty="0" err="1"/>
              <a:t>Farinango</a:t>
            </a:r>
            <a:r>
              <a:rPr lang="es-ES" sz="2200" dirty="0"/>
              <a:t> (2015) El comportamiento varietal frente a los patógenos varían según el lugar del cultivo, el tiempo y el </a:t>
            </a:r>
            <a:r>
              <a:rPr lang="es-ES" sz="2200" dirty="0" smtClean="0"/>
              <a:t>ambiente. </a:t>
            </a:r>
            <a:r>
              <a:rPr lang="es-ES" sz="2200" dirty="0"/>
              <a:t>		    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422797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9321" y="226729"/>
            <a:ext cx="9730854" cy="559558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Severidad Para Área Foliar Afectada Para La Roya Común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aphicFrame>
        <p:nvGraphicFramePr>
          <p:cNvPr id="3" name="Marcador de contenido 5"/>
          <p:cNvGraphicFramePr>
            <a:graphicFrameLocks noGrp="1"/>
          </p:cNvGraphicFramePr>
          <p:nvPr>
            <p:ph idx="1"/>
          </p:nvPr>
        </p:nvGraphicFramePr>
        <p:xfrm>
          <a:off x="1128712" y="1233308"/>
          <a:ext cx="6796087" cy="5486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12013"/>
                <a:gridCol w="1821925"/>
                <a:gridCol w="1962149"/>
              </a:tblGrid>
              <a:tr h="3668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Variedades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Tratamientos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% </a:t>
                      </a:r>
                      <a:r>
                        <a:rPr lang="es-EC" sz="2000" u="none" strike="noStrike" dirty="0" smtClean="0">
                          <a:effectLst/>
                        </a:rPr>
                        <a:t>Área. </a:t>
                      </a:r>
                      <a:r>
                        <a:rPr lang="es-EC" sz="2000" u="none" strike="noStrike" dirty="0">
                          <a:effectLst/>
                        </a:rPr>
                        <a:t>Afectada 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I-103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T11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 smtClean="0">
                          <a:effectLst/>
                        </a:rPr>
                        <a:t>9,8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 err="1">
                          <a:effectLst/>
                        </a:rPr>
                        <a:t>Zhima</a:t>
                      </a:r>
                      <a:r>
                        <a:rPr lang="es-EC" sz="2000" u="none" strike="noStrike" dirty="0">
                          <a:effectLst/>
                        </a:rPr>
                        <a:t> del caliente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T7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7,96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Hantzi Huadango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T4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6,36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Amarillo </a:t>
                      </a:r>
                      <a:r>
                        <a:rPr lang="es-EC" sz="2000" u="none" strike="noStrike" dirty="0" err="1">
                          <a:effectLst/>
                        </a:rPr>
                        <a:t>tusilla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T10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4,74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Killu bola sara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T3   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3,94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Tsapa sara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T2   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3,24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Zhima chica tuza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T8   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2,77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 smtClean="0">
                          <a:effectLst/>
                        </a:rPr>
                        <a:t>I-101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T12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2,56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Penipe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T18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2,49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Yura sara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2,42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Licto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T17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2,4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Morocho suave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T9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2,35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 smtClean="0">
                          <a:effectLst/>
                        </a:rPr>
                        <a:t>I-102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T13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2,18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Chazo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T15  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1,55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 smtClean="0">
                          <a:effectLst/>
                        </a:rPr>
                        <a:t>I-122</a:t>
                      </a:r>
                      <a:endParaRPr lang="es-EC" sz="2000" b="1" i="0" u="none" strike="noStrike" dirty="0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T14  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1,43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  <a:tr h="2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Negro</a:t>
                      </a:r>
                      <a:endParaRPr lang="es-EC" sz="2000" b="1" i="0" u="none" strike="noStrike">
                        <a:solidFill>
                          <a:srgbClr val="FFFF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T16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1,3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Cerrar llave 3"/>
          <p:cNvSpPr/>
          <p:nvPr/>
        </p:nvSpPr>
        <p:spPr>
          <a:xfrm>
            <a:off x="8272463" y="2952750"/>
            <a:ext cx="547687" cy="3699989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errar llave 4"/>
          <p:cNvSpPr/>
          <p:nvPr/>
        </p:nvSpPr>
        <p:spPr>
          <a:xfrm>
            <a:off x="8098631" y="1868489"/>
            <a:ext cx="863600" cy="798511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uadroTexto 6"/>
          <p:cNvSpPr txBox="1">
            <a:spLocks noChangeArrowheads="1"/>
          </p:cNvSpPr>
          <p:nvPr/>
        </p:nvSpPr>
        <p:spPr bwMode="auto">
          <a:xfrm>
            <a:off x="9136063" y="2020888"/>
            <a:ext cx="15827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dirty="0" smtClean="0"/>
              <a:t>Infección Baja (Resistente)</a:t>
            </a:r>
            <a:endParaRPr lang="es-EC" altLang="es-EC" dirty="0"/>
          </a:p>
        </p:txBody>
      </p:sp>
      <p:sp>
        <p:nvSpPr>
          <p:cNvPr id="7" name="CuadroTexto 9"/>
          <p:cNvSpPr txBox="1">
            <a:spLocks noChangeArrowheads="1"/>
          </p:cNvSpPr>
          <p:nvPr/>
        </p:nvSpPr>
        <p:spPr bwMode="auto">
          <a:xfrm>
            <a:off x="9136063" y="4580494"/>
            <a:ext cx="172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dirty="0" smtClean="0"/>
              <a:t>Infección Muy baja (Muy resiste)</a:t>
            </a:r>
            <a:endParaRPr lang="es-EC" altLang="es-EC" dirty="0"/>
          </a:p>
        </p:txBody>
      </p:sp>
    </p:spTree>
    <p:extLst>
      <p:ext uri="{BB962C8B-B14F-4D97-AF65-F5344CB8AC3E}">
        <p14:creationId xmlns:p14="http://schemas.microsoft.com/office/powerpoint/2010/main" val="13560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latin typeface="Constantia" panose="02030602050306030303" pitchFamily="18" charset="0"/>
              </a:rPr>
              <a:t>PUDRICIÓN DE LA MAZORCA</a:t>
            </a:r>
            <a:endParaRPr lang="es-EC" sz="3200" dirty="0">
              <a:latin typeface="Constantia" panose="02030602050306030303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46312"/>
              </p:ext>
            </p:extLst>
          </p:nvPr>
        </p:nvGraphicFramePr>
        <p:xfrm>
          <a:off x="1597099" y="2539559"/>
          <a:ext cx="5451669" cy="286712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90080"/>
                <a:gridCol w="875332"/>
                <a:gridCol w="616025"/>
                <a:gridCol w="1085116"/>
                <a:gridCol w="1085116"/>
              </a:tblGrid>
              <a:tr h="63979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F. Tabulado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Significancia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55411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0,05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0,01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45633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Repeticiones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1,64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 err="1">
                          <a:effectLst/>
                          <a:latin typeface="Constantia" panose="02030602050306030303" pitchFamily="18" charset="0"/>
                        </a:rPr>
                        <a:t>ns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</a:tr>
              <a:tr h="45633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27,7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2,7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</a:tr>
              <a:tr h="38027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C V 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17,56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27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Constantia" panose="02030602050306030303" pitchFamily="18" charset="0"/>
                        </a:rPr>
                        <a:t>Media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Constantia" panose="02030602050306030303" pitchFamily="18" charset="0"/>
                        </a:rPr>
                        <a:t>14,45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11893" r="-2359" b="20135"/>
          <a:stretch>
            <a:fillRect/>
          </a:stretch>
        </p:blipFill>
        <p:spPr bwMode="auto">
          <a:xfrm>
            <a:off x="8104212" y="2125176"/>
            <a:ext cx="3093671" cy="338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29394" y="1489501"/>
            <a:ext cx="8838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nstantia" panose="02030602050306030303" pitchFamily="18" charset="0"/>
                <a:ea typeface="Times New Roman" panose="02020603050405020304" pitchFamily="18" charset="0"/>
              </a:rPr>
              <a:t>Análisis de varianza para el porcentaje de pudrición de la mazorca</a:t>
            </a:r>
            <a:endParaRPr lang="es-EC" sz="2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4123" y="27503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Constantia" panose="02030602050306030303" pitchFamily="18" charset="0"/>
              </a:rPr>
              <a:t>Prueba de </a:t>
            </a:r>
            <a:r>
              <a:rPr lang="es-ES" b="1" dirty="0" err="1" smtClean="0">
                <a:latin typeface="Constantia" panose="02030602050306030303" pitchFamily="18" charset="0"/>
              </a:rPr>
              <a:t>Tukey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smtClean="0">
                <a:latin typeface="Constantia" panose="02030602050306030303" pitchFamily="18" charset="0"/>
              </a:rPr>
              <a:t> al </a:t>
            </a:r>
            <a:r>
              <a:rPr lang="es-ES" b="1" dirty="0">
                <a:latin typeface="Constantia" panose="02030602050306030303" pitchFamily="18" charset="0"/>
              </a:rPr>
              <a:t>5% para el porcentaje de pudrición de la </a:t>
            </a:r>
            <a:r>
              <a:rPr lang="es-ES" b="1" dirty="0" smtClean="0">
                <a:latin typeface="Constantia" panose="02030602050306030303" pitchFamily="18" charset="0"/>
              </a:rPr>
              <a:t>mazorca (9)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graphicFrame>
        <p:nvGraphicFramePr>
          <p:cNvPr id="4" name="7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893664"/>
              </p:ext>
            </p:extLst>
          </p:nvPr>
        </p:nvGraphicFramePr>
        <p:xfrm>
          <a:off x="202364" y="1063248"/>
          <a:ext cx="8081827" cy="520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1"/>
          <p:cNvSpPr txBox="1"/>
          <p:nvPr/>
        </p:nvSpPr>
        <p:spPr>
          <a:xfrm>
            <a:off x="8516203" y="1555926"/>
            <a:ext cx="3375546" cy="34778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ES" sz="2400" dirty="0" smtClean="0">
                <a:latin typeface="Constantia" panose="02030602050306030303" pitchFamily="18" charset="0"/>
              </a:rPr>
              <a:t>Según </a:t>
            </a:r>
            <a:r>
              <a:rPr lang="es-ES" sz="2400" dirty="0">
                <a:latin typeface="Constantia" panose="02030602050306030303" pitchFamily="18" charset="0"/>
              </a:rPr>
              <a:t>Antonio et al. (2004</a:t>
            </a:r>
            <a:r>
              <a:rPr lang="es-ES" sz="2400" dirty="0" smtClean="0">
                <a:latin typeface="Constantia" panose="02030602050306030303" pitchFamily="18" charset="0"/>
              </a:rPr>
              <a:t>),la </a:t>
            </a:r>
            <a:r>
              <a:rPr lang="es-ES" sz="2400" dirty="0">
                <a:latin typeface="Constantia" panose="02030602050306030303" pitchFamily="18" charset="0"/>
              </a:rPr>
              <a:t>pudriciones de mazorca </a:t>
            </a:r>
            <a:r>
              <a:rPr lang="es-ES" sz="2400" dirty="0" smtClean="0">
                <a:latin typeface="Constantia" panose="02030602050306030303" pitchFamily="18" charset="0"/>
              </a:rPr>
              <a:t>tiene </a:t>
            </a:r>
            <a:r>
              <a:rPr lang="es-ES" sz="2400" dirty="0">
                <a:latin typeface="Constantia" panose="02030602050306030303" pitchFamily="18" charset="0"/>
              </a:rPr>
              <a:t>una relación directa con la textura de grano y la humedad, siendo este el factor principal para el deterioración del grano.</a:t>
            </a:r>
            <a:endParaRPr lang="es-EC" sz="2400" dirty="0">
              <a:latin typeface="Constantia" panose="02030602050306030303" pitchFamily="18" charset="0"/>
            </a:endParaRPr>
          </a:p>
          <a:p>
            <a:pPr algn="just">
              <a:defRPr/>
            </a:pPr>
            <a:endParaRPr lang="es-EC" sz="28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243272"/>
              </p:ext>
            </p:extLst>
          </p:nvPr>
        </p:nvGraphicFramePr>
        <p:xfrm>
          <a:off x="1688123" y="1266092"/>
          <a:ext cx="6865326" cy="5181600"/>
        </p:xfrm>
        <a:graphic>
          <a:graphicData uri="http://schemas.openxmlformats.org/drawingml/2006/table">
            <a:tbl>
              <a:tblPr firstRow="1" firstCol="1">
                <a:tableStyleId>{D7AC3CCA-C797-4891-BE02-D94E43425B78}</a:tableStyleId>
              </a:tblPr>
              <a:tblGrid>
                <a:gridCol w="2288442"/>
                <a:gridCol w="2288442"/>
                <a:gridCol w="2288442"/>
              </a:tblGrid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Variedades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Tratamientos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Medias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Chazo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T15    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24,6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Penipe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T18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21,4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Licto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T17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Yura</a:t>
                      </a:r>
                      <a:r>
                        <a:rPr lang="es-EC" sz="2000" u="none" strike="noStrike" dirty="0">
                          <a:effectLst/>
                        </a:rPr>
                        <a:t> </a:t>
                      </a:r>
                      <a:r>
                        <a:rPr lang="es-EC" sz="2000" u="none" strike="noStrike" dirty="0" err="1">
                          <a:effectLst/>
                        </a:rPr>
                        <a:t>sara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 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Killu</a:t>
                      </a:r>
                      <a:r>
                        <a:rPr lang="es-EC" sz="2000" u="none" strike="noStrike" dirty="0">
                          <a:effectLst/>
                        </a:rPr>
                        <a:t> bola </a:t>
                      </a:r>
                      <a:r>
                        <a:rPr lang="es-EC" sz="2000" u="none" strike="noStrike" dirty="0" err="1">
                          <a:effectLst/>
                        </a:rPr>
                        <a:t>sara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T3 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18,3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Negro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T16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12,4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Tzapa</a:t>
                      </a:r>
                      <a:r>
                        <a:rPr lang="es-EC" sz="2000" u="none" strike="noStrike" dirty="0">
                          <a:effectLst/>
                        </a:rPr>
                        <a:t> </a:t>
                      </a:r>
                      <a:r>
                        <a:rPr lang="es-EC" sz="2000" u="none" strike="noStrike" dirty="0" err="1">
                          <a:effectLst/>
                        </a:rPr>
                        <a:t>sara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T2 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12,3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1436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Zhima</a:t>
                      </a:r>
                      <a:r>
                        <a:rPr lang="es-EC" sz="2000" u="none" strike="noStrike" dirty="0">
                          <a:effectLst/>
                        </a:rPr>
                        <a:t> chica tuza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T8 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9,6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smtClean="0">
                          <a:effectLst/>
                        </a:rPr>
                        <a:t>I-101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T12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9,3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smtClean="0">
                          <a:effectLst/>
                        </a:rPr>
                        <a:t>I-122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T14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8,87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16265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Hantzi</a:t>
                      </a:r>
                      <a:r>
                        <a:rPr lang="es-EC" sz="2000" u="none" strike="noStrike" dirty="0">
                          <a:effectLst/>
                        </a:rPr>
                        <a:t> </a:t>
                      </a:r>
                      <a:r>
                        <a:rPr lang="es-EC" sz="2000" u="none" strike="noStrike" dirty="0" err="1">
                          <a:effectLst/>
                        </a:rPr>
                        <a:t>Huadango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T4 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8,33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835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Amarillo </a:t>
                      </a:r>
                      <a:r>
                        <a:rPr lang="es-EC" sz="2000" u="none" strike="noStrike" dirty="0" err="1">
                          <a:effectLst/>
                        </a:rPr>
                        <a:t>tusilla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T10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8,33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smtClean="0">
                          <a:effectLst/>
                        </a:rPr>
                        <a:t>I-102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T13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8,2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1436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Zhima</a:t>
                      </a:r>
                      <a:r>
                        <a:rPr lang="es-EC" sz="2000" u="none" strike="noStrike" dirty="0">
                          <a:effectLst/>
                        </a:rPr>
                        <a:t> del caliente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T7 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7,96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1436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Morocho suave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T9     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6,47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I-103</a:t>
                      </a:r>
                      <a:endParaRPr lang="es-EC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T11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4,4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5" name="Cerrar llave 4"/>
          <p:cNvSpPr/>
          <p:nvPr/>
        </p:nvSpPr>
        <p:spPr>
          <a:xfrm>
            <a:off x="8737600" y="1666875"/>
            <a:ext cx="501650" cy="1838325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errar llave 5"/>
          <p:cNvSpPr/>
          <p:nvPr/>
        </p:nvSpPr>
        <p:spPr>
          <a:xfrm>
            <a:off x="8733630" y="3905983"/>
            <a:ext cx="765970" cy="2285267"/>
          </a:xfrm>
          <a:prstGeom prst="rightBrace">
            <a:avLst>
              <a:gd name="adj1" fmla="val 8333"/>
              <a:gd name="adj2" fmla="val 50794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8"/>
          <p:cNvSpPr txBox="1">
            <a:spLocks noChangeArrowheads="1"/>
          </p:cNvSpPr>
          <p:nvPr/>
        </p:nvSpPr>
        <p:spPr bwMode="auto">
          <a:xfrm>
            <a:off x="9589690" y="1985872"/>
            <a:ext cx="23026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400" dirty="0">
                <a:latin typeface="+mj-lt"/>
              </a:rPr>
              <a:t>Pudrición </a:t>
            </a:r>
            <a:r>
              <a:rPr lang="es-EC" altLang="es-EC" sz="2400" dirty="0" smtClean="0">
                <a:latin typeface="+mj-lt"/>
              </a:rPr>
              <a:t>moderada</a:t>
            </a:r>
          </a:p>
          <a:p>
            <a:r>
              <a:rPr lang="es-EC" altLang="es-EC" sz="2400" dirty="0" smtClean="0">
                <a:latin typeface="+mj-lt"/>
              </a:rPr>
              <a:t>(Resistente)</a:t>
            </a:r>
            <a:endParaRPr lang="es-EC" altLang="es-EC" sz="2400" dirty="0">
              <a:latin typeface="+mj-lt"/>
            </a:endParaRPr>
          </a:p>
        </p:txBody>
      </p:sp>
      <p:sp>
        <p:nvSpPr>
          <p:cNvPr id="8" name="CuadroTexto 8"/>
          <p:cNvSpPr txBox="1">
            <a:spLocks noChangeArrowheads="1"/>
          </p:cNvSpPr>
          <p:nvPr/>
        </p:nvSpPr>
        <p:spPr bwMode="auto">
          <a:xfrm>
            <a:off x="9679781" y="4283471"/>
            <a:ext cx="2122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2400" dirty="0">
                <a:latin typeface="+mn-lt"/>
              </a:rPr>
              <a:t>Pudrición </a:t>
            </a:r>
            <a:r>
              <a:rPr lang="es-EC" altLang="es-EC" sz="2400" dirty="0" smtClean="0">
                <a:latin typeface="+mn-lt"/>
              </a:rPr>
              <a:t>Ligera (Muy resistente</a:t>
            </a:r>
            <a:r>
              <a:rPr lang="es-EC" altLang="es-EC" dirty="0" smtClean="0"/>
              <a:t>)</a:t>
            </a:r>
            <a:endParaRPr lang="es-EC" altLang="es-EC" dirty="0"/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1920721" y="353714"/>
            <a:ext cx="8229600" cy="5348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C" b="1" dirty="0" smtClean="0"/>
              <a:t>PUDRICIÓN DE LA MAZORCA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161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1055" y="2832738"/>
            <a:ext cx="5495998" cy="810795"/>
          </a:xfrm>
        </p:spPr>
        <p:txBody>
          <a:bodyPr/>
          <a:lstStyle/>
          <a:p>
            <a:r>
              <a:rPr lang="es-EC" dirty="0" smtClean="0">
                <a:latin typeface="Constantia" panose="02030602050306030303" pitchFamily="18" charset="0"/>
              </a:rPr>
              <a:t>VARIABLES AGRÓMICAS </a:t>
            </a:r>
            <a:endParaRPr lang="es-EC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8780"/>
          </a:xfrm>
        </p:spPr>
        <p:txBody>
          <a:bodyPr>
            <a:normAutofit/>
          </a:bodyPr>
          <a:lstStyle/>
          <a:p>
            <a:r>
              <a:rPr lang="es-ES" sz="3200" b="1" dirty="0">
                <a:latin typeface="Constantia" panose="02030602050306030303" pitchFamily="18" charset="0"/>
              </a:rPr>
              <a:t>DÍAS DE FLORACIÓN MASCULINA</a:t>
            </a:r>
            <a:endParaRPr lang="es-EC" sz="3200" dirty="0">
              <a:latin typeface="Constantia" panose="02030602050306030303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818785"/>
              </p:ext>
            </p:extLst>
          </p:nvPr>
        </p:nvGraphicFramePr>
        <p:xfrm>
          <a:off x="1147689" y="2125051"/>
          <a:ext cx="5570806" cy="333015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74713"/>
                <a:gridCol w="806803"/>
                <a:gridCol w="760968"/>
                <a:gridCol w="1114161"/>
                <a:gridCol w="1114161"/>
              </a:tblGrid>
              <a:tr h="6831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F de V</a:t>
                      </a:r>
                      <a:endParaRPr lang="es-EC" sz="24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FC</a:t>
                      </a:r>
                      <a:endParaRPr lang="es-EC" sz="24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F. Tabulado</a:t>
                      </a:r>
                      <a:endParaRPr lang="es-EC" sz="24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Significancia</a:t>
                      </a:r>
                      <a:endParaRPr lang="es-EC" sz="24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ctr">
                    <a:solidFill>
                      <a:schemeClr val="bg1"/>
                    </a:solidFill>
                  </a:tcPr>
                </a:tc>
              </a:tr>
              <a:tr h="3481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0,05</a:t>
                      </a:r>
                      <a:endParaRPr lang="es-EC" sz="24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0,01</a:t>
                      </a:r>
                      <a:endParaRPr lang="es-EC" sz="24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1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ctr">
                    <a:solidFill>
                      <a:schemeClr val="bg1"/>
                    </a:solidFill>
                  </a:tcPr>
                </a:tc>
              </a:tr>
              <a:tr h="673193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Repeticiones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0,5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3,32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5,39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ns</a:t>
                      </a:r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</a:tr>
              <a:tr h="68297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Tratamientos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298,83</a:t>
                      </a:r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2,01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2,7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**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</a:tr>
              <a:tr h="399789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C V %</a:t>
                      </a:r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1,08</a:t>
                      </a:r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</a:tr>
              <a:tr h="399789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u="none" strike="noStrike" dirty="0">
                          <a:effectLst/>
                          <a:latin typeface="Constantia" panose="02030602050306030303" pitchFamily="18" charset="0"/>
                        </a:rPr>
                        <a:t>Media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u="none" strike="noStrike">
                          <a:effectLst/>
                          <a:latin typeface="Constantia" panose="02030602050306030303" pitchFamily="18" charset="0"/>
                        </a:rPr>
                        <a:t>99,33</a:t>
                      </a:r>
                      <a:endParaRPr lang="es-EC" sz="2400" b="0" i="0" u="none" strike="noStrike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525" marR="9525" marT="9527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H:\Nueva carpeta\DSC00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54" y="1478979"/>
            <a:ext cx="3712754" cy="412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64415" y="1478979"/>
            <a:ext cx="7338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ea typeface="Times New Roman" panose="02020603050405020304" pitchFamily="18" charset="0"/>
              </a:rPr>
              <a:t>Análisis de varianza para los días de masculina 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29916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3062" y="321948"/>
            <a:ext cx="8911687" cy="768592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Constantia" panose="02030602050306030303" pitchFamily="18" charset="0"/>
              </a:rPr>
              <a:t>Prueba de </a:t>
            </a:r>
            <a:r>
              <a:rPr lang="es-ES" b="1" dirty="0" err="1">
                <a:latin typeface="Constantia" panose="02030602050306030303" pitchFamily="18" charset="0"/>
              </a:rPr>
              <a:t>Tukey</a:t>
            </a:r>
            <a:r>
              <a:rPr lang="es-ES" b="1" dirty="0">
                <a:latin typeface="Constantia" panose="02030602050306030303" pitchFamily="18" charset="0"/>
              </a:rPr>
              <a:t> al 5% para los días de floración </a:t>
            </a:r>
            <a:r>
              <a:rPr lang="es-ES" b="1" dirty="0" smtClean="0">
                <a:latin typeface="Constantia" panose="02030602050306030303" pitchFamily="18" charset="0"/>
              </a:rPr>
              <a:t>masculina (10)</a:t>
            </a:r>
            <a:endParaRPr lang="es-EC" b="1" dirty="0">
              <a:latin typeface="Constantia" panose="02030602050306030303" pitchFamily="18" charset="0"/>
            </a:endParaRPr>
          </a:p>
        </p:txBody>
      </p:sp>
      <p:graphicFrame>
        <p:nvGraphicFramePr>
          <p:cNvPr id="5" name="8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374569"/>
              </p:ext>
            </p:extLst>
          </p:nvPr>
        </p:nvGraphicFramePr>
        <p:xfrm>
          <a:off x="1363174" y="1434317"/>
          <a:ext cx="9400075" cy="512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22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52596" y="214290"/>
            <a:ext cx="8229600" cy="657244"/>
          </a:xfrm>
        </p:spPr>
        <p:txBody>
          <a:bodyPr/>
          <a:lstStyle/>
          <a:p>
            <a:pPr>
              <a:defRPr/>
            </a:pPr>
            <a:r>
              <a:rPr lang="es-ES" sz="3200" b="1" dirty="0">
                <a:latin typeface="Constantia" panose="02030602050306030303" pitchFamily="18" charset="0"/>
              </a:rPr>
              <a:t>DÍAS</a:t>
            </a:r>
            <a:r>
              <a:rPr lang="es-ES" sz="3200" b="1" dirty="0"/>
              <a:t> DE </a:t>
            </a:r>
            <a:r>
              <a:rPr lang="es-ES" sz="3200" b="1" dirty="0">
                <a:latin typeface="Constantia" panose="02030602050306030303" pitchFamily="18" charset="0"/>
              </a:rPr>
              <a:t>FLORACIÓN FEMENINA</a:t>
            </a:r>
            <a:endParaRPr lang="es-ES" sz="3200" dirty="0">
              <a:latin typeface="Constantia" panose="02030602050306030303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01359"/>
              </p:ext>
            </p:extLst>
          </p:nvPr>
        </p:nvGraphicFramePr>
        <p:xfrm>
          <a:off x="1237957" y="2185743"/>
          <a:ext cx="6569613" cy="255621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44865"/>
                <a:gridCol w="982979"/>
                <a:gridCol w="1313923"/>
                <a:gridCol w="1313923"/>
                <a:gridCol w="1313923"/>
              </a:tblGrid>
              <a:tr h="49706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</a:rPr>
                        <a:t>F. Tabulado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Significancia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solidFill>
                      <a:schemeClr val="bg1"/>
                    </a:solidFill>
                  </a:tcPr>
                </a:tc>
              </a:tr>
              <a:tr h="25329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</a:rPr>
                        <a:t>0,05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</a:rPr>
                        <a:t>0,01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</a:rPr>
                        <a:t> 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>
                    <a:solidFill>
                      <a:schemeClr val="bg1"/>
                    </a:solidFill>
                  </a:tcPr>
                </a:tc>
              </a:tr>
              <a:tr h="49706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</a:rPr>
                        <a:t>Repeticiones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</a:rPr>
                        <a:t>1</a:t>
                      </a:r>
                      <a:r>
                        <a:rPr lang="es-EC" sz="2000" u="none" strike="noStrike" dirty="0" smtClean="0">
                          <a:effectLst/>
                        </a:rPr>
                        <a:t>,06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Ns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</a:tr>
              <a:tr h="49706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</a:rPr>
                        <a:t>91,96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</a:rPr>
                        <a:t>2,7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</a:tr>
              <a:tr h="253294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</a:rPr>
                        <a:t>C V %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2,04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</a:tr>
              <a:tr h="253294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</a:rPr>
                        <a:t>Media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108,98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 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 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" descr="H:\Nueva carpeta\DSC005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160" y="1970298"/>
            <a:ext cx="3224071" cy="359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53004" y="1159306"/>
            <a:ext cx="853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ea typeface="Times New Roman" panose="02020603050405020304" pitchFamily="18" charset="0"/>
              </a:rPr>
              <a:t>Análisis de varianza para los días de masculina 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4982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49" y="47757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latin typeface="Constantia" panose="02030602050306030303" pitchFamily="18" charset="0"/>
              </a:rPr>
              <a:t>Prueba de </a:t>
            </a:r>
            <a:r>
              <a:rPr lang="es-ES" sz="3200" b="1" dirty="0" err="1">
                <a:latin typeface="Constantia" panose="02030602050306030303" pitchFamily="18" charset="0"/>
              </a:rPr>
              <a:t>T</a:t>
            </a:r>
            <a:r>
              <a:rPr lang="es-ES" sz="3200" b="1" dirty="0" err="1" smtClean="0">
                <a:latin typeface="Constantia" panose="02030602050306030303" pitchFamily="18" charset="0"/>
              </a:rPr>
              <a:t>ukey</a:t>
            </a:r>
            <a:r>
              <a:rPr lang="es-ES" sz="3200" b="1" dirty="0" smtClean="0">
                <a:latin typeface="Constantia" panose="02030602050306030303" pitchFamily="18" charset="0"/>
              </a:rPr>
              <a:t> </a:t>
            </a:r>
            <a:r>
              <a:rPr lang="es-ES" sz="3200" b="1" dirty="0">
                <a:latin typeface="Constantia" panose="02030602050306030303" pitchFamily="18" charset="0"/>
              </a:rPr>
              <a:t>al 5% para los días de floración </a:t>
            </a:r>
            <a:r>
              <a:rPr lang="es-ES" sz="3200" b="1" dirty="0" smtClean="0">
                <a:latin typeface="Constantia" panose="02030602050306030303" pitchFamily="18" charset="0"/>
              </a:rPr>
              <a:t>femenina (10)</a:t>
            </a:r>
            <a:endParaRPr lang="es-EC" sz="3200" b="1" dirty="0">
              <a:latin typeface="Constantia" panose="02030602050306030303" pitchFamily="18" charset="0"/>
            </a:endParaRPr>
          </a:p>
        </p:txBody>
      </p:sp>
      <p:graphicFrame>
        <p:nvGraphicFramePr>
          <p:cNvPr id="4" name="9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289051"/>
              </p:ext>
            </p:extLst>
          </p:nvPr>
        </p:nvGraphicFramePr>
        <p:xfrm>
          <a:off x="400051" y="1758462"/>
          <a:ext cx="8115299" cy="485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8487054" y="1571536"/>
            <a:ext cx="355254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Díaz </a:t>
            </a:r>
            <a:r>
              <a:rPr lang="es-EC" sz="2000" i="1" dirty="0" smtClean="0"/>
              <a:t> </a:t>
            </a:r>
            <a:r>
              <a:rPr lang="es-EC" sz="2000" dirty="0"/>
              <a:t>(2010) afirman que la floración es generalmente usada como </a:t>
            </a:r>
            <a:r>
              <a:rPr lang="es-EC" sz="2000" dirty="0" smtClean="0"/>
              <a:t>para caracterizar a los </a:t>
            </a:r>
            <a:r>
              <a:rPr lang="es-EC" sz="2000" dirty="0"/>
              <a:t>cultivares como tempranos o </a:t>
            </a:r>
            <a:r>
              <a:rPr lang="es-EC" sz="2000" dirty="0" smtClean="0"/>
              <a:t>tardíos </a:t>
            </a:r>
            <a:r>
              <a:rPr lang="es-ES" sz="2000" dirty="0"/>
              <a:t>Además, las condiciones de suelo, ambientales son decisivas en la manifestación de la precocidad</a:t>
            </a:r>
            <a:endParaRPr lang="es-EC" sz="20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239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contenido 1"/>
          <p:cNvSpPr>
            <a:spLocks noGrp="1"/>
          </p:cNvSpPr>
          <p:nvPr>
            <p:ph idx="1"/>
          </p:nvPr>
        </p:nvSpPr>
        <p:spPr>
          <a:xfrm>
            <a:off x="3359150" y="2565401"/>
            <a:ext cx="6192838" cy="1008063"/>
          </a:xfrm>
        </p:spPr>
        <p:txBody>
          <a:bodyPr/>
          <a:lstStyle/>
          <a:p>
            <a:pPr marL="0" indent="0">
              <a:buNone/>
            </a:pPr>
            <a:r>
              <a:rPr lang="es-EC" altLang="es-EC" sz="4400" dirty="0">
                <a:latin typeface="Constantia" panose="02030602050306030303" pitchFamily="18" charset="0"/>
              </a:rPr>
              <a:t>MARCO TEÓRICO </a:t>
            </a:r>
          </a:p>
        </p:txBody>
      </p:sp>
    </p:spTree>
    <p:extLst>
      <p:ext uri="{BB962C8B-B14F-4D97-AF65-F5344CB8AC3E}">
        <p14:creationId xmlns:p14="http://schemas.microsoft.com/office/powerpoint/2010/main" val="12560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84374" y="619872"/>
            <a:ext cx="9409340" cy="5858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x-none" sz="2800" b="1" dirty="0"/>
              <a:t>ALTURA DE LA PLANTA A LA FLORACIÓN MASCULINA</a:t>
            </a:r>
            <a:endParaRPr lang="es-ES" sz="2800" b="1" dirty="0"/>
          </a:p>
        </p:txBody>
      </p:sp>
      <p:sp>
        <p:nvSpPr>
          <p:cNvPr id="41988" name="AutoShape 3" descr="Resultado de imagen para ,MEDIDA ALTURA DE MAI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C" altLang="es-EC">
              <a:latin typeface="Constantia" panose="02030602050306030303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18468"/>
              </p:ext>
            </p:extLst>
          </p:nvPr>
        </p:nvGraphicFramePr>
        <p:xfrm>
          <a:off x="909185" y="2242612"/>
          <a:ext cx="6243245" cy="316410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848529"/>
                <a:gridCol w="957942"/>
                <a:gridCol w="1161143"/>
                <a:gridCol w="1026982"/>
                <a:gridCol w="1248649"/>
              </a:tblGrid>
              <a:tr h="64365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F de V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FC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F. Tabulado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Significancia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ctr">
                    <a:noFill/>
                  </a:tcPr>
                </a:tc>
              </a:tr>
              <a:tr h="4070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200" b="0" u="none" strike="noStrike">
                          <a:effectLst/>
                          <a:latin typeface="+mn-lt"/>
                        </a:rPr>
                        <a:t>0,05</a:t>
                      </a:r>
                      <a:endParaRPr lang="es-EC" sz="2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0,01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ctr">
                    <a:noFill/>
                  </a:tcPr>
                </a:tc>
              </a:tr>
              <a:tr h="643822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Repeticiones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0,7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3,32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5,39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200" b="0" u="none" strike="noStrike" dirty="0" err="1">
                          <a:effectLst/>
                          <a:latin typeface="+mn-lt"/>
                        </a:rPr>
                        <a:t>ns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</a:tr>
              <a:tr h="643822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Tratamientos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11,38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2,7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**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</a:tr>
              <a:tr h="39468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C V %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6,17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b="0" u="none" strike="noStrike">
                          <a:effectLst/>
                          <a:latin typeface="+mn-lt"/>
                        </a:rPr>
                        <a:t> </a:t>
                      </a:r>
                      <a:endParaRPr lang="es-EC" sz="2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</a:tr>
              <a:tr h="39468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200" b="0" u="none" strike="noStrike">
                          <a:effectLst/>
                          <a:latin typeface="+mn-lt"/>
                        </a:rPr>
                        <a:t>Media</a:t>
                      </a:r>
                      <a:endParaRPr lang="es-EC" sz="2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200" b="0" u="none" strike="noStrike" dirty="0">
                          <a:effectLst/>
                          <a:latin typeface="+mn-lt"/>
                        </a:rPr>
                        <a:t>2,26</a:t>
                      </a:r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7" marR="9527" marT="9528" marB="0" anchor="b">
                    <a:noFill/>
                  </a:tcPr>
                </a:tc>
              </a:tr>
            </a:tbl>
          </a:graphicData>
        </a:graphic>
      </p:graphicFrame>
      <p:pic>
        <p:nvPicPr>
          <p:cNvPr id="42146" name="Picture 5" descr="http://www.monografias.com/trabajos89/comportamiento-agronomico-hibrido-maiz/image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43" y="2242613"/>
            <a:ext cx="3905658" cy="316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13013" y="1431758"/>
            <a:ext cx="896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+mj-lt"/>
                <a:ea typeface="Times New Roman" panose="02020603050405020304" pitchFamily="18" charset="0"/>
              </a:rPr>
              <a:t>Análisis de varianza para altura de la planta</a:t>
            </a:r>
            <a:endParaRPr lang="es-EC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86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8863" y="37909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Prueba de </a:t>
            </a:r>
            <a:r>
              <a:rPr lang="es-ES" b="1" dirty="0" err="1"/>
              <a:t>T</a:t>
            </a:r>
            <a:r>
              <a:rPr lang="es-ES" b="1" dirty="0" err="1" smtClean="0"/>
              <a:t>ukey</a:t>
            </a:r>
            <a:r>
              <a:rPr lang="es-ES" b="1" dirty="0" smtClean="0"/>
              <a:t> </a:t>
            </a:r>
            <a:r>
              <a:rPr lang="es-ES" b="1" dirty="0"/>
              <a:t>al 5% para altura de la planta a la floración </a:t>
            </a:r>
            <a:r>
              <a:rPr lang="es-ES" b="1" dirty="0" smtClean="0"/>
              <a:t>masculina (10)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graphicFrame>
        <p:nvGraphicFramePr>
          <p:cNvPr id="4" name="10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758642"/>
              </p:ext>
            </p:extLst>
          </p:nvPr>
        </p:nvGraphicFramePr>
        <p:xfrm>
          <a:off x="450377" y="1323834"/>
          <a:ext cx="8412270" cy="5020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980226" y="1947531"/>
            <a:ext cx="2856837" cy="31700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 err="1" smtClean="0"/>
              <a:t>Yanez</a:t>
            </a:r>
            <a:r>
              <a:rPr lang="es-ES" sz="2000" dirty="0" smtClean="0"/>
              <a:t> C. (2013) La altura de la planta está </a:t>
            </a:r>
            <a:r>
              <a:rPr lang="es-ES" sz="2000" dirty="0"/>
              <a:t>determinada por las características hereditarias de cada </a:t>
            </a:r>
            <a:r>
              <a:rPr lang="es-ES" sz="2000" dirty="0" smtClean="0"/>
              <a:t>variedad, y puede variar por el </a:t>
            </a:r>
            <a:r>
              <a:rPr lang="es-ES" sz="2000" dirty="0"/>
              <a:t>medio </a:t>
            </a:r>
            <a:r>
              <a:rPr lang="es-ES" sz="2000" dirty="0" err="1"/>
              <a:t>edafo</a:t>
            </a:r>
            <a:r>
              <a:rPr lang="es-ES" sz="2000" dirty="0"/>
              <a:t>-climático en que se desarrolla. 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61827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Título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t" compatLnSpc="1">
            <a:prstTxWarp prst="textNoShape">
              <a:avLst/>
            </a:prstTxWarp>
            <a:normAutofit/>
          </a:bodyPr>
          <a:lstStyle/>
          <a:p>
            <a:pPr marL="342900" indent="-342900">
              <a:defRPr/>
            </a:pPr>
            <a:r>
              <a:rPr lang="es-EC" altLang="es-EC" sz="3200" b="1" dirty="0"/>
              <a:t>NÚM</a:t>
            </a:r>
            <a:r>
              <a:rPr lang="es-EC" altLang="es-EC" sz="3200" b="1" dirty="0">
                <a:solidFill>
                  <a:schemeClr val="tx1"/>
                </a:solidFill>
              </a:rPr>
              <a:t>E</a:t>
            </a:r>
            <a:r>
              <a:rPr lang="es-EC" altLang="es-EC" sz="3200" b="1" dirty="0"/>
              <a:t>RO DE MAZORCAS POR PLANTA</a:t>
            </a:r>
            <a:br>
              <a:rPr lang="es-EC" altLang="es-EC" sz="3200" b="1" dirty="0"/>
            </a:br>
            <a:endParaRPr lang="es-ES" altLang="es-EC" sz="3200" dirty="0"/>
          </a:p>
        </p:txBody>
      </p:sp>
      <p:pic>
        <p:nvPicPr>
          <p:cNvPr id="4316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86" y="2217737"/>
            <a:ext cx="3787071" cy="292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53748"/>
              </p:ext>
            </p:extLst>
          </p:nvPr>
        </p:nvGraphicFramePr>
        <p:xfrm>
          <a:off x="1099544" y="2217738"/>
          <a:ext cx="5722170" cy="305094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53738"/>
                <a:gridCol w="704508"/>
                <a:gridCol w="1175056"/>
                <a:gridCol w="1144434"/>
                <a:gridCol w="1144434"/>
              </a:tblGrid>
              <a:tr h="67798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F. Tabulado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Significancia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s-EC" sz="2000" b="1" u="none" strike="noStrike" dirty="0">
                          <a:effectLst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38994">
                <a:tc vMerge="1">
                  <a:txBody>
                    <a:bodyPr/>
                    <a:lstStyle/>
                    <a:p>
                      <a:pPr algn="ctr" rtl="0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0,05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0,01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677988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>
                          <a:effectLst/>
                        </a:rPr>
                        <a:t>Repeticiones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>
                          <a:effectLst/>
                        </a:rPr>
                        <a:t>2,25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>
                          <a:effectLst/>
                        </a:rPr>
                        <a:t>3,32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5,39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 err="1">
                          <a:effectLst/>
                        </a:rPr>
                        <a:t>ns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677988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>
                          <a:effectLst/>
                        </a:rPr>
                        <a:t>Tratamientos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>
                          <a:effectLst/>
                        </a:rPr>
                        <a:t>6,68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>
                          <a:effectLst/>
                        </a:rPr>
                        <a:t>2,01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 dirty="0">
                          <a:effectLst/>
                        </a:rPr>
                        <a:t>2,7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u="none" strike="noStrike" dirty="0">
                          <a:effectLst/>
                        </a:rPr>
                        <a:t>**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38994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>
                          <a:effectLst/>
                        </a:rPr>
                        <a:t>C V %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>
                          <a:effectLst/>
                        </a:rPr>
                        <a:t>6,68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38994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1" u="none" strike="noStrike">
                          <a:effectLst/>
                        </a:rPr>
                        <a:t>Media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1" u="none" strike="noStrike">
                          <a:effectLst/>
                        </a:rPr>
                        <a:t>1,56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762159" y="1538148"/>
            <a:ext cx="10296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800" b="1" dirty="0">
                <a:solidFill>
                  <a:srgbClr val="000000"/>
                </a:solidFill>
                <a:ea typeface="Calibri" panose="020F0502020204030204" pitchFamily="34" charset="0"/>
              </a:rPr>
              <a:t>Análisis de varianza para número de mazorcas por planta</a:t>
            </a:r>
            <a:endParaRPr lang="es-EC" sz="2800" b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1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0743" y="319310"/>
            <a:ext cx="9762898" cy="1280890"/>
          </a:xfrm>
        </p:spPr>
        <p:txBody>
          <a:bodyPr>
            <a:normAutofit/>
          </a:bodyPr>
          <a:lstStyle/>
          <a:p>
            <a:r>
              <a:rPr lang="es-ES" sz="3200" b="1" dirty="0"/>
              <a:t>Prueba de </a:t>
            </a:r>
            <a:r>
              <a:rPr lang="es-ES" sz="3200" b="1" dirty="0" err="1"/>
              <a:t>T</a:t>
            </a:r>
            <a:r>
              <a:rPr lang="es-ES" sz="3200" b="1" dirty="0" err="1" smtClean="0"/>
              <a:t>ukey</a:t>
            </a:r>
            <a:r>
              <a:rPr lang="es-ES" sz="3200" b="1" dirty="0" smtClean="0"/>
              <a:t> </a:t>
            </a:r>
            <a:r>
              <a:rPr lang="es-ES" sz="3200" b="1" dirty="0"/>
              <a:t>al 5% para </a:t>
            </a:r>
            <a:r>
              <a:rPr lang="es-ES" sz="3200" b="1" dirty="0" smtClean="0"/>
              <a:t>número de mazorcas </a:t>
            </a:r>
            <a:endParaRPr lang="es-EC" sz="32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955313" y="1099596"/>
            <a:ext cx="2894509" cy="34778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2200" dirty="0"/>
              <a:t>Según </a:t>
            </a:r>
            <a:r>
              <a:rPr lang="es-EC" sz="2200" dirty="0" err="1"/>
              <a:t>Paliwal</a:t>
            </a:r>
            <a:r>
              <a:rPr lang="es-EC" sz="2200" dirty="0"/>
              <a:t>, (2001).  En el proceso de mejoramiento, se espera obtener plantas que presenten la mayor cantidad de mazorcas por planta. </a:t>
            </a:r>
          </a:p>
        </p:txBody>
      </p:sp>
      <p:graphicFrame>
        <p:nvGraphicFramePr>
          <p:cNvPr id="7" name="11 Gráfico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7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954885"/>
              </p:ext>
            </p:extLst>
          </p:nvPr>
        </p:nvGraphicFramePr>
        <p:xfrm>
          <a:off x="743403" y="1347787"/>
          <a:ext cx="7895729" cy="526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62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838326" y="598939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es-ES" b="1" dirty="0"/>
              <a:t>LONGITUD DE LA MAZORCA </a:t>
            </a:r>
            <a:r>
              <a:rPr lang="es-ES" dirty="0" smtClean="0"/>
              <a:t>(cm.)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925371"/>
              </p:ext>
            </p:extLst>
          </p:nvPr>
        </p:nvGraphicFramePr>
        <p:xfrm>
          <a:off x="1262744" y="2308543"/>
          <a:ext cx="5500912" cy="299361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85256"/>
                <a:gridCol w="870857"/>
                <a:gridCol w="812800"/>
                <a:gridCol w="931816"/>
                <a:gridCol w="1100183"/>
              </a:tblGrid>
              <a:tr h="117074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F de V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FC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F. Tabulado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Significancia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bg1"/>
                    </a:solidFill>
                  </a:tcPr>
                </a:tc>
              </a:tr>
              <a:tr h="2882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0,05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0,01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u="none" strike="noStrike">
                          <a:effectLst/>
                          <a:latin typeface="+mn-lt"/>
                        </a:rPr>
                        <a:t> 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bg1"/>
                    </a:solidFill>
                  </a:tcPr>
                </a:tc>
              </a:tr>
              <a:tr h="310226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Repeticiones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2,02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0" u="none" strike="noStrike" dirty="0" err="1">
                          <a:effectLst/>
                          <a:latin typeface="+mn-lt"/>
                        </a:rPr>
                        <a:t>ns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</a:tr>
              <a:tr h="49710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5,66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2,7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0" u="none" strike="noStrike" dirty="0">
                          <a:effectLst/>
                          <a:latin typeface="+mn-lt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</a:tr>
              <a:tr h="288273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C V 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6,06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</a:tr>
              <a:tr h="382789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Media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b="0" u="none" strike="noStrike">
                          <a:effectLst/>
                          <a:latin typeface="+mn-lt"/>
                        </a:rPr>
                        <a:t>14,39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419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6491" r="16924" b="9125"/>
          <a:stretch>
            <a:fillRect/>
          </a:stretch>
        </p:blipFill>
        <p:spPr bwMode="auto">
          <a:xfrm>
            <a:off x="8113486" y="2308543"/>
            <a:ext cx="2927132" cy="276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535572" y="1509343"/>
            <a:ext cx="8693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+mj-lt"/>
                <a:ea typeface="Times New Roman" panose="02020603050405020304" pitchFamily="18" charset="0"/>
              </a:rPr>
              <a:t>Análisis de varianza para la longitud de mazorca</a:t>
            </a:r>
            <a:endParaRPr lang="es-EC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68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8925" y="624110"/>
            <a:ext cx="9525687" cy="1280890"/>
          </a:xfrm>
        </p:spPr>
        <p:txBody>
          <a:bodyPr>
            <a:normAutofit/>
          </a:bodyPr>
          <a:lstStyle/>
          <a:p>
            <a:r>
              <a:rPr lang="es-ES" sz="2800" b="1" dirty="0"/>
              <a:t>Prueba de </a:t>
            </a:r>
            <a:r>
              <a:rPr lang="es-ES" sz="2800" b="1" dirty="0" err="1"/>
              <a:t>T</a:t>
            </a:r>
            <a:r>
              <a:rPr lang="es-ES" sz="2800" b="1" dirty="0" err="1" smtClean="0"/>
              <a:t>ukey</a:t>
            </a:r>
            <a:r>
              <a:rPr lang="es-ES" sz="2800" b="1" dirty="0" smtClean="0"/>
              <a:t> </a:t>
            </a:r>
            <a:r>
              <a:rPr lang="es-ES" sz="2800" b="1" dirty="0"/>
              <a:t>al 5% para  longitud de la mazorca </a:t>
            </a:r>
            <a:endParaRPr lang="es-EC" sz="2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447961" y="2044037"/>
            <a:ext cx="3330055" cy="34778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/>
              <a:t>El tamaño de la mazorca puedo estar determinado por las condiciones ambientales y genéticas. Además, la fertilidad del suelo determina la longitud de la mazorca y llenado del grano. </a:t>
            </a:r>
            <a:r>
              <a:rPr lang="es-ES" sz="2000" dirty="0" smtClean="0"/>
              <a:t>(</a:t>
            </a:r>
            <a:r>
              <a:rPr lang="es-ES" sz="2000" dirty="0"/>
              <a:t>De la Cruz </a:t>
            </a:r>
            <a:r>
              <a:rPr lang="es-ES" sz="2000" i="1" dirty="0"/>
              <a:t>et al</a:t>
            </a:r>
            <a:r>
              <a:rPr lang="es-ES" sz="2000" dirty="0"/>
              <a:t>., 2009; Díaz, 2010).</a:t>
            </a:r>
            <a:endParaRPr lang="es-EC" sz="2000" dirty="0"/>
          </a:p>
          <a:p>
            <a:pPr>
              <a:defRPr/>
            </a:pPr>
            <a:endParaRPr lang="es-EC" sz="2000" dirty="0"/>
          </a:p>
        </p:txBody>
      </p:sp>
      <p:graphicFrame>
        <p:nvGraphicFramePr>
          <p:cNvPr id="8" name="12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528080"/>
              </p:ext>
            </p:extLst>
          </p:nvPr>
        </p:nvGraphicFramePr>
        <p:xfrm>
          <a:off x="762000" y="1258849"/>
          <a:ext cx="754380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3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606896"/>
          </a:xfrm>
        </p:spPr>
        <p:txBody>
          <a:bodyPr/>
          <a:lstStyle/>
          <a:p>
            <a:pPr>
              <a:defRPr/>
            </a:pPr>
            <a:r>
              <a:rPr lang="es-EC" sz="3200" b="1"/>
              <a:t>DÍAMETRO DE LA MAZORCA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87989"/>
              </p:ext>
            </p:extLst>
          </p:nvPr>
        </p:nvGraphicFramePr>
        <p:xfrm>
          <a:off x="1555297" y="2465366"/>
          <a:ext cx="5092245" cy="27051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421616"/>
                <a:gridCol w="620010"/>
                <a:gridCol w="1016873"/>
                <a:gridCol w="1016873"/>
                <a:gridCol w="1016873"/>
              </a:tblGrid>
              <a:tr h="3333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 de V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FC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F. Tabulado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Significancia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4857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0,05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005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Repeticiones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0,42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25,16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2,7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 V 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4,25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4,67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505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36" y="2002973"/>
            <a:ext cx="4146798" cy="330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226556" y="1633641"/>
            <a:ext cx="5698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dirty="0"/>
              <a:t>Análisis de varianza el diámetro de mazorca</a:t>
            </a:r>
          </a:p>
        </p:txBody>
      </p:sp>
    </p:spTree>
    <p:extLst>
      <p:ext uri="{BB962C8B-B14F-4D97-AF65-F5344CB8AC3E}">
        <p14:creationId xmlns:p14="http://schemas.microsoft.com/office/powerpoint/2010/main" val="24377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9715" y="624110"/>
            <a:ext cx="9254898" cy="1280890"/>
          </a:xfrm>
        </p:spPr>
        <p:txBody>
          <a:bodyPr/>
          <a:lstStyle/>
          <a:p>
            <a:pPr algn="ctr"/>
            <a:r>
              <a:rPr lang="es-ES" b="1" dirty="0"/>
              <a:t>Prueba de </a:t>
            </a:r>
            <a:r>
              <a:rPr lang="es-ES" b="1" dirty="0" err="1"/>
              <a:t>T</a:t>
            </a:r>
            <a:r>
              <a:rPr lang="es-ES" b="1" dirty="0" err="1" smtClean="0"/>
              <a:t>ukey</a:t>
            </a:r>
            <a:r>
              <a:rPr lang="es-ES" b="1" dirty="0" smtClean="0"/>
              <a:t> </a:t>
            </a:r>
            <a:r>
              <a:rPr lang="es-ES" b="1" dirty="0"/>
              <a:t>al 5% para diámetro de la mazorca (cm)</a:t>
            </a:r>
            <a:endParaRPr lang="es-EC" b="1" dirty="0"/>
          </a:p>
        </p:txBody>
      </p:sp>
      <p:sp>
        <p:nvSpPr>
          <p:cNvPr id="4" name="CuadroTexto 1"/>
          <p:cNvSpPr txBox="1"/>
          <p:nvPr/>
        </p:nvSpPr>
        <p:spPr>
          <a:xfrm>
            <a:off x="8505372" y="1925695"/>
            <a:ext cx="3098801" cy="437042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 err="1"/>
              <a:t>Farinango</a:t>
            </a:r>
            <a:r>
              <a:rPr lang="es-ES" sz="2000" dirty="0"/>
              <a:t> (2015) manifiesta que el diámetro también se encuentra relacionado con el rendimiento, que  una característica genética, siendo influenciadas por la interacción de la temperatura, la humedad y  las características del suelo</a:t>
            </a:r>
            <a:r>
              <a:rPr lang="es-ES" dirty="0"/>
              <a:t>.</a:t>
            </a:r>
            <a:endParaRPr lang="es-EC" dirty="0"/>
          </a:p>
          <a:p>
            <a:pPr>
              <a:defRPr/>
            </a:pPr>
            <a:endParaRPr lang="es-EC" dirty="0"/>
          </a:p>
        </p:txBody>
      </p:sp>
      <p:graphicFrame>
        <p:nvGraphicFramePr>
          <p:cNvPr id="6" name="14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817584"/>
              </p:ext>
            </p:extLst>
          </p:nvPr>
        </p:nvGraphicFramePr>
        <p:xfrm>
          <a:off x="616431" y="1905000"/>
          <a:ext cx="7888941" cy="43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560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606896"/>
          </a:xfrm>
        </p:spPr>
        <p:txBody>
          <a:bodyPr/>
          <a:lstStyle/>
          <a:p>
            <a:pPr>
              <a:defRPr/>
            </a:pPr>
            <a:r>
              <a:rPr lang="es-EC" sz="3200" b="1"/>
              <a:t>NÚMERO DE HILERAS POR MAZORCA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561960"/>
              </p:ext>
            </p:extLst>
          </p:nvPr>
        </p:nvGraphicFramePr>
        <p:xfrm>
          <a:off x="1055687" y="2608881"/>
          <a:ext cx="5345112" cy="340003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822458"/>
                <a:gridCol w="974006"/>
                <a:gridCol w="792420"/>
                <a:gridCol w="687207"/>
                <a:gridCol w="1069021"/>
              </a:tblGrid>
              <a:tr h="63634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 de V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FC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F. Tabulado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>
                          <a:effectLst/>
                          <a:latin typeface="+mj-lt"/>
                        </a:rPr>
                        <a:t>Significancia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>
                    <a:solidFill>
                      <a:schemeClr val="bg1"/>
                    </a:solidFill>
                  </a:tcPr>
                </a:tc>
              </a:tr>
              <a:tr h="6363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0,05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49419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Repeticiones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0,42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ns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</a:tr>
              <a:tr h="63634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25,16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2,01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</a:tr>
              <a:tr h="32306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C V 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4,25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</a:tr>
              <a:tr h="518504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Media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4,67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6240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11" y="2852737"/>
            <a:ext cx="3735494" cy="31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54020" y="1440598"/>
            <a:ext cx="10483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atin typeface="+mj-lt"/>
                <a:ea typeface="Times New Roman" panose="02020603050405020304" pitchFamily="18" charset="0"/>
              </a:rPr>
              <a:t>Análisis de varianza para el número de hileras por mazorca</a:t>
            </a:r>
            <a:endParaRPr lang="es-EC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557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6857" y="624110"/>
            <a:ext cx="9617755" cy="1280890"/>
          </a:xfrm>
        </p:spPr>
        <p:txBody>
          <a:bodyPr/>
          <a:lstStyle/>
          <a:p>
            <a:r>
              <a:rPr lang="es-ES" dirty="0"/>
              <a:t>Prueba de </a:t>
            </a:r>
            <a:r>
              <a:rPr lang="es-ES" dirty="0" err="1"/>
              <a:t>Tukey</a:t>
            </a:r>
            <a:r>
              <a:rPr lang="es-ES" dirty="0"/>
              <a:t> al 5% para el número de hileras por mazorca</a:t>
            </a:r>
            <a:endParaRPr lang="es-EC" dirty="0"/>
          </a:p>
        </p:txBody>
      </p:sp>
      <p:graphicFrame>
        <p:nvGraphicFramePr>
          <p:cNvPr id="4" name="16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11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595609"/>
              </p:ext>
            </p:extLst>
          </p:nvPr>
        </p:nvGraphicFramePr>
        <p:xfrm>
          <a:off x="362857" y="1701801"/>
          <a:ext cx="8473224" cy="4439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9066269" y="1701800"/>
            <a:ext cx="2668531" cy="41549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200" dirty="0" smtClean="0"/>
              <a:t>Número de hileras por mazorca es una característica genética que se encuentra proporcional al diámetro, y por lo tanto este parámetro también es favorablemente en el rendimiento</a:t>
            </a:r>
            <a:r>
              <a:rPr lang="es-ES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199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896222" y="131283"/>
            <a:ext cx="8229600" cy="790596"/>
          </a:xfrm>
        </p:spPr>
        <p:txBody>
          <a:bodyPr/>
          <a:lstStyle/>
          <a:p>
            <a:pPr>
              <a:defRPr/>
            </a:pPr>
            <a:r>
              <a:rPr lang="es-ES" sz="3200" b="1" dirty="0"/>
              <a:t>RESISTENCIA EN LAS PLANTAS </a:t>
            </a:r>
          </a:p>
        </p:txBody>
      </p:sp>
      <p:sp>
        <p:nvSpPr>
          <p:cNvPr id="10242" name="1 Marcador de contenido"/>
          <p:cNvSpPr>
            <a:spLocks noGrp="1"/>
          </p:cNvSpPr>
          <p:nvPr>
            <p:ph idx="1"/>
          </p:nvPr>
        </p:nvSpPr>
        <p:spPr>
          <a:xfrm>
            <a:off x="1920476" y="1488173"/>
            <a:ext cx="8586787" cy="4572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es-ES" altLang="es-EC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es-ES" altLang="es-EC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es-ES" altLang="es-EC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es-ES" altLang="es-EC" sz="2400" b="1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C" altLang="es-EC" b="1" dirty="0">
                <a:latin typeface="+mj-lt"/>
              </a:rPr>
              <a:t>Resistencia</a:t>
            </a:r>
            <a:endParaRPr lang="es-ES" altLang="es-EC" b="1" dirty="0"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C" altLang="es-EC" b="1" dirty="0">
                <a:latin typeface="+mj-lt"/>
              </a:rPr>
              <a:t>Verdadera</a:t>
            </a:r>
          </a:p>
          <a:p>
            <a:pPr lvl="1" eaLnBrk="1" hangingPunct="1"/>
            <a:r>
              <a:rPr lang="es-ES" altLang="es-EC" dirty="0" smtClean="0"/>
              <a:t> </a:t>
            </a:r>
          </a:p>
        </p:txBody>
      </p:sp>
      <p:sp>
        <p:nvSpPr>
          <p:cNvPr id="4" name="3 Abrir llave"/>
          <p:cNvSpPr/>
          <p:nvPr/>
        </p:nvSpPr>
        <p:spPr>
          <a:xfrm>
            <a:off x="3657601" y="1138238"/>
            <a:ext cx="200025" cy="5080000"/>
          </a:xfrm>
          <a:prstGeom prst="leftBrace">
            <a:avLst/>
          </a:prstGeom>
          <a:solidFill>
            <a:schemeClr val="bg2">
              <a:lumMod val="40000"/>
              <a:lumOff val="60000"/>
            </a:schemeClr>
          </a:solidFill>
          <a:ln w="539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245" name="7 CuadroTexto"/>
          <p:cNvSpPr txBox="1">
            <a:spLocks noChangeArrowheads="1"/>
          </p:cNvSpPr>
          <p:nvPr/>
        </p:nvSpPr>
        <p:spPr bwMode="auto">
          <a:xfrm>
            <a:off x="4452938" y="4786313"/>
            <a:ext cx="142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b="1" dirty="0">
                <a:latin typeface="+mj-lt"/>
              </a:rPr>
              <a:t>Resistencia vertical</a:t>
            </a:r>
          </a:p>
        </p:txBody>
      </p:sp>
      <p:sp>
        <p:nvSpPr>
          <p:cNvPr id="10246" name="9 Rectángulo"/>
          <p:cNvSpPr>
            <a:spLocks noChangeArrowheads="1"/>
          </p:cNvSpPr>
          <p:nvPr/>
        </p:nvSpPr>
        <p:spPr bwMode="auto">
          <a:xfrm>
            <a:off x="4310064" y="2357438"/>
            <a:ext cx="1500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b="1" dirty="0">
                <a:latin typeface="+mj-lt"/>
              </a:rPr>
              <a:t>Resistencia </a:t>
            </a:r>
            <a:r>
              <a:rPr lang="es-ES" altLang="es-EC" b="1" dirty="0" smtClean="0">
                <a:latin typeface="+mj-lt"/>
              </a:rPr>
              <a:t>horizontal</a:t>
            </a:r>
            <a:r>
              <a:rPr lang="es-ES" altLang="es-EC" dirty="0" smtClean="0">
                <a:latin typeface="+mj-lt"/>
              </a:rPr>
              <a:t> </a:t>
            </a:r>
            <a:endParaRPr lang="es-ES" altLang="es-EC" dirty="0">
              <a:latin typeface="+mj-lt"/>
            </a:endParaRPr>
          </a:p>
        </p:txBody>
      </p:sp>
      <p:cxnSp>
        <p:nvCxnSpPr>
          <p:cNvPr id="37" name="36 Conector recto de flecha"/>
          <p:cNvCxnSpPr/>
          <p:nvPr/>
        </p:nvCxnSpPr>
        <p:spPr>
          <a:xfrm flipV="1">
            <a:off x="5877223" y="1716142"/>
            <a:ext cx="1214438" cy="857250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249" name="60 Grupo"/>
          <p:cNvGrpSpPr>
            <a:grpSpLocks/>
          </p:cNvGrpSpPr>
          <p:nvPr/>
        </p:nvGrpSpPr>
        <p:grpSpPr bwMode="auto">
          <a:xfrm>
            <a:off x="7253882" y="1271814"/>
            <a:ext cx="3024187" cy="4421387"/>
            <a:chOff x="5857884" y="1285860"/>
            <a:chExt cx="3024208" cy="4421418"/>
          </a:xfrm>
        </p:grpSpPr>
        <p:sp>
          <p:nvSpPr>
            <p:cNvPr id="39" name="38 Rectángulo redondeado"/>
            <p:cNvSpPr/>
            <p:nvPr/>
          </p:nvSpPr>
          <p:spPr>
            <a:xfrm>
              <a:off x="5929322" y="1285860"/>
              <a:ext cx="2857520" cy="78581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b="1" dirty="0">
                  <a:solidFill>
                    <a:schemeClr val="tx1"/>
                  </a:solidFill>
                </a:rPr>
                <a:t>Muchos genes </a:t>
              </a:r>
            </a:p>
          </p:txBody>
        </p:sp>
        <p:sp>
          <p:nvSpPr>
            <p:cNvPr id="41" name="40 Rectángulo redondeado"/>
            <p:cNvSpPr/>
            <p:nvPr/>
          </p:nvSpPr>
          <p:spPr>
            <a:xfrm>
              <a:off x="5857884" y="4071943"/>
              <a:ext cx="2928958" cy="78581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/>
                <a:t> </a:t>
              </a:r>
              <a:r>
                <a:rPr lang="es-ES" b="1" dirty="0">
                  <a:solidFill>
                    <a:schemeClr val="tx1"/>
                  </a:solidFill>
                </a:rPr>
                <a:t>Uno o algunos genes</a:t>
              </a:r>
            </a:p>
          </p:txBody>
        </p:sp>
        <p:sp>
          <p:nvSpPr>
            <p:cNvPr id="43" name="42 Rectángulo redondeado"/>
            <p:cNvSpPr/>
            <p:nvPr/>
          </p:nvSpPr>
          <p:spPr>
            <a:xfrm>
              <a:off x="5893603" y="4921461"/>
              <a:ext cx="2928958" cy="78581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 smtClean="0">
                  <a:solidFill>
                    <a:schemeClr val="tx1"/>
                  </a:solidFill>
                  <a:latin typeface="Constantia" panose="02030602050306030303" pitchFamily="18" charset="0"/>
                </a:rPr>
                <a:t>Específica para una raza </a:t>
              </a:r>
              <a:r>
                <a:rPr lang="es-ES" dirty="0" err="1" smtClean="0">
                  <a:solidFill>
                    <a:schemeClr val="tx1"/>
                  </a:solidFill>
                  <a:latin typeface="Constantia" panose="02030602050306030303" pitchFamily="18" charset="0"/>
                </a:rPr>
                <a:t>pat.</a:t>
              </a:r>
              <a:endParaRPr lang="es-ES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44" name="43 Rectángulo redondeado"/>
            <p:cNvSpPr/>
            <p:nvPr/>
          </p:nvSpPr>
          <p:spPr>
            <a:xfrm>
              <a:off x="6024572" y="2428869"/>
              <a:ext cx="2857520" cy="785817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s-ES" dirty="0">
                  <a:solidFill>
                    <a:schemeClr val="tx1"/>
                  </a:solidFill>
                  <a:latin typeface="Constantia" panose="02030602050306030303" pitchFamily="18" charset="0"/>
                </a:rPr>
                <a:t>Las plantas se infectan pero  el patógeno retarda su ciclo</a:t>
              </a:r>
            </a:p>
          </p:txBody>
        </p:sp>
      </p:grpSp>
      <p:cxnSp>
        <p:nvCxnSpPr>
          <p:cNvPr id="46" name="45 Conector recto de flecha"/>
          <p:cNvCxnSpPr/>
          <p:nvPr/>
        </p:nvCxnSpPr>
        <p:spPr>
          <a:xfrm>
            <a:off x="5753695" y="2748359"/>
            <a:ext cx="1595436" cy="73819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5735638" y="4500564"/>
            <a:ext cx="1357312" cy="642937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/>
          <p:nvPr/>
        </p:nvCxnSpPr>
        <p:spPr>
          <a:xfrm>
            <a:off x="5591175" y="5214938"/>
            <a:ext cx="1501775" cy="290800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5" name="CuadroTexto 1"/>
          <p:cNvSpPr txBox="1">
            <a:spLocks noChangeArrowheads="1"/>
          </p:cNvSpPr>
          <p:nvPr/>
        </p:nvSpPr>
        <p:spPr bwMode="auto">
          <a:xfrm>
            <a:off x="1992314" y="4365625"/>
            <a:ext cx="1665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dirty="0">
                <a:latin typeface="+mn-lt"/>
              </a:rPr>
              <a:t> genética </a:t>
            </a:r>
          </a:p>
        </p:txBody>
      </p:sp>
    </p:spTree>
    <p:extLst>
      <p:ext uri="{BB962C8B-B14F-4D97-AF65-F5344CB8AC3E}">
        <p14:creationId xmlns:p14="http://schemas.microsoft.com/office/powerpoint/2010/main" val="13658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390736"/>
            <a:ext cx="8510022" cy="6068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3200" b="1" dirty="0" smtClean="0"/>
              <a:t>NÚMERO GRANOS POR MAZORCA</a:t>
            </a:r>
            <a:endParaRPr lang="es-EC" sz="3200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390539"/>
              </p:ext>
            </p:extLst>
          </p:nvPr>
        </p:nvGraphicFramePr>
        <p:xfrm>
          <a:off x="1890940" y="2259808"/>
          <a:ext cx="5003344" cy="297633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374926"/>
                <a:gridCol w="982696"/>
                <a:gridCol w="644386"/>
                <a:gridCol w="1000668"/>
                <a:gridCol w="1000668"/>
              </a:tblGrid>
              <a:tr h="32078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F de V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FC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</a:rPr>
                        <a:t>F. Tabulado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u="none" strike="noStrike" dirty="0">
                          <a:effectLst/>
                        </a:rPr>
                        <a:t>Significancia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ctr">
                    <a:solidFill>
                      <a:schemeClr val="bg1"/>
                    </a:solidFill>
                  </a:tcPr>
                </a:tc>
              </a:tr>
              <a:tr h="4655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 dirty="0">
                          <a:effectLst/>
                        </a:rPr>
                        <a:t>0,05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</a:rPr>
                        <a:t>0,01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2941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</a:rPr>
                        <a:t>Repeticiones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 dirty="0">
                          <a:effectLst/>
                        </a:rPr>
                        <a:t>0,64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3,32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5,39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</a:rPr>
                        <a:t>ns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</a:tr>
              <a:tr h="629417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</a:rPr>
                        <a:t>Tratamientos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9,34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2,01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2,7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u="none" strike="noStrike">
                          <a:effectLst/>
                        </a:rPr>
                        <a:t>**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</a:tr>
              <a:tr h="465574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>
                          <a:effectLst/>
                        </a:rPr>
                        <a:t>C V %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10,79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</a:tr>
              <a:tr h="465574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000" u="none" strike="noStrike" dirty="0">
                          <a:effectLst/>
                        </a:rPr>
                        <a:t>Media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000" u="none" strike="noStrike">
                          <a:effectLst/>
                        </a:rPr>
                        <a:t>247,26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7" marR="9527" marT="9526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7241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17062" r="74368" b="25294"/>
          <a:stretch>
            <a:fillRect/>
          </a:stretch>
        </p:blipFill>
        <p:spPr bwMode="auto">
          <a:xfrm>
            <a:off x="7569428" y="1868489"/>
            <a:ext cx="2938915" cy="33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85257" y="122193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000" b="1" dirty="0">
                <a:latin typeface="+mj-lt"/>
              </a:rPr>
              <a:t>Análisis de varianza para número granos por mazorca</a:t>
            </a:r>
          </a:p>
        </p:txBody>
      </p:sp>
    </p:spTree>
    <p:extLst>
      <p:ext uri="{BB962C8B-B14F-4D97-AF65-F5344CB8AC3E}">
        <p14:creationId xmlns:p14="http://schemas.microsoft.com/office/powerpoint/2010/main" val="26825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77143" y="624110"/>
            <a:ext cx="9327469" cy="128089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Prueba de </a:t>
            </a:r>
            <a:r>
              <a:rPr lang="es-ES" b="1" dirty="0" err="1"/>
              <a:t>T</a:t>
            </a:r>
            <a:r>
              <a:rPr lang="es-ES" b="1" dirty="0" err="1" smtClean="0"/>
              <a:t>ukey</a:t>
            </a:r>
            <a:r>
              <a:rPr lang="es-ES" b="1" dirty="0" smtClean="0"/>
              <a:t> </a:t>
            </a:r>
            <a:r>
              <a:rPr lang="es-ES" b="1" dirty="0"/>
              <a:t>al 5% para el número de granos por mazorca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3"/>
          <p:cNvSpPr txBox="1"/>
          <p:nvPr/>
        </p:nvSpPr>
        <p:spPr>
          <a:xfrm>
            <a:off x="8679544" y="1990726"/>
            <a:ext cx="2662916" cy="44012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 smtClean="0"/>
              <a:t>El número de granos por mazorca está determinado por el número de hileras, el tamaño de la altura como del diámetro en la mazorca y además es considera como una característica genética propia de cada variedad. </a:t>
            </a:r>
            <a:endParaRPr lang="es-EC" sz="2000" dirty="0" smtClean="0"/>
          </a:p>
          <a:p>
            <a:pPr>
              <a:defRPr/>
            </a:pPr>
            <a:endParaRPr lang="es-EC" sz="2000" dirty="0"/>
          </a:p>
        </p:txBody>
      </p:sp>
      <p:graphicFrame>
        <p:nvGraphicFramePr>
          <p:cNvPr id="6" name="13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877993"/>
              </p:ext>
            </p:extLst>
          </p:nvPr>
        </p:nvGraphicFramePr>
        <p:xfrm>
          <a:off x="457200" y="1753440"/>
          <a:ext cx="8003241" cy="4933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97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52171" y="336089"/>
            <a:ext cx="8229600" cy="606896"/>
          </a:xfrm>
        </p:spPr>
        <p:txBody>
          <a:bodyPr/>
          <a:lstStyle/>
          <a:p>
            <a:pPr>
              <a:defRPr/>
            </a:pPr>
            <a:r>
              <a:rPr lang="es-EC" sz="3200" b="1"/>
              <a:t>RENDIMIENTO POR MAZORCA (g.)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58828"/>
              </p:ext>
            </p:extLst>
          </p:nvPr>
        </p:nvGraphicFramePr>
        <p:xfrm>
          <a:off x="1750787" y="2086429"/>
          <a:ext cx="5332184" cy="3409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1375"/>
                <a:gridCol w="758243"/>
                <a:gridCol w="847941"/>
                <a:gridCol w="748682"/>
                <a:gridCol w="609392"/>
                <a:gridCol w="1166551"/>
              </a:tblGrid>
              <a:tr h="5505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GL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F. Tabulado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+mj-lt"/>
                        </a:rPr>
                        <a:t>Significancia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593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0,05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0,01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671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Repeticiones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0,25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ns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671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15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24,31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2,70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593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C V %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9,23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593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Media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127,41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828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29" y="1988457"/>
            <a:ext cx="3951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553029" y="132595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000" b="1" dirty="0"/>
              <a:t>Análisis de varianza para el rendimiento por mazorca (g)</a:t>
            </a:r>
          </a:p>
        </p:txBody>
      </p:sp>
    </p:spTree>
    <p:extLst>
      <p:ext uri="{BB962C8B-B14F-4D97-AF65-F5344CB8AC3E}">
        <p14:creationId xmlns:p14="http://schemas.microsoft.com/office/powerpoint/2010/main" val="11968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3943" y="624110"/>
            <a:ext cx="9530669" cy="128089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Prueba de </a:t>
            </a:r>
            <a:r>
              <a:rPr lang="es-ES" b="1" dirty="0" err="1" smtClean="0"/>
              <a:t>Tukey</a:t>
            </a:r>
            <a:r>
              <a:rPr lang="es-ES" b="1" dirty="0" smtClean="0"/>
              <a:t> </a:t>
            </a:r>
            <a:r>
              <a:rPr lang="es-ES" b="1" dirty="0"/>
              <a:t>al 5% para el rendimiento de por mazorca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CuadroTexto 4"/>
          <p:cNvSpPr txBox="1"/>
          <p:nvPr/>
        </p:nvSpPr>
        <p:spPr>
          <a:xfrm>
            <a:off x="8957355" y="1952027"/>
            <a:ext cx="2547257" cy="40934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 smtClean="0"/>
              <a:t>Guacho (2013) El rendimiento por mazorca puede ser directamente proporcional al número de hileras, al tamaño de la mazorca, al peso de los granos, y también este es otro parámetro Favorece el rendimiento.</a:t>
            </a:r>
            <a:endParaRPr lang="es-EC" sz="2000" dirty="0"/>
          </a:p>
        </p:txBody>
      </p:sp>
      <p:graphicFrame>
        <p:nvGraphicFramePr>
          <p:cNvPr id="6" name="18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64981"/>
              </p:ext>
            </p:extLst>
          </p:nvPr>
        </p:nvGraphicFramePr>
        <p:xfrm>
          <a:off x="1028700" y="1753440"/>
          <a:ext cx="7431741" cy="4475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14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606896"/>
          </a:xfrm>
        </p:spPr>
        <p:txBody>
          <a:bodyPr/>
          <a:lstStyle/>
          <a:p>
            <a:pPr>
              <a:defRPr/>
            </a:pPr>
            <a:r>
              <a:rPr lang="es-EC" sz="3200" b="1"/>
              <a:t>PESO DE 100 SEMILLAS (g.) </a:t>
            </a:r>
          </a:p>
        </p:txBody>
      </p:sp>
      <p:pic>
        <p:nvPicPr>
          <p:cNvPr id="4915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31" y="1749066"/>
            <a:ext cx="3781169" cy="373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034894"/>
              </p:ext>
            </p:extLst>
          </p:nvPr>
        </p:nvGraphicFramePr>
        <p:xfrm>
          <a:off x="914400" y="1981200"/>
          <a:ext cx="5714999" cy="3505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9842"/>
                <a:gridCol w="793196"/>
                <a:gridCol w="940651"/>
                <a:gridCol w="765646"/>
                <a:gridCol w="1465664"/>
              </a:tblGrid>
              <a:tr h="11606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F. Tabulado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  <a:latin typeface="+mj-lt"/>
                        </a:rPr>
                        <a:t>Significancia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773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Repeticiones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1,23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err="1">
                          <a:effectLst/>
                          <a:latin typeface="+mj-lt"/>
                        </a:rPr>
                        <a:t>ns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773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22,84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2,70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4852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C V %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6,42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4852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Media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61,02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82164" y="1328449"/>
            <a:ext cx="7981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/>
              <a:t>Análisis de varianza para el peso de 100 semillas (g</a:t>
            </a:r>
            <a:r>
              <a:rPr lang="es-ES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14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Prueba de </a:t>
            </a:r>
            <a:r>
              <a:rPr lang="es-ES" b="1" dirty="0" err="1"/>
              <a:t>tukey</a:t>
            </a:r>
            <a:r>
              <a:rPr lang="es-ES" b="1" dirty="0"/>
              <a:t> al 5% para el peso de 100 semillas (g)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CuadroTexto 1"/>
          <p:cNvSpPr txBox="1"/>
          <p:nvPr/>
        </p:nvSpPr>
        <p:spPr>
          <a:xfrm>
            <a:off x="8750980" y="2138979"/>
            <a:ext cx="2753632" cy="37856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 smtClean="0"/>
              <a:t>Según Ortega El </a:t>
            </a:r>
            <a:r>
              <a:rPr lang="es-ES" sz="2000" dirty="0"/>
              <a:t>peso seco de los granos, vienen determinados por factores genéticos cuantitativos tales como el tamaño y la forma del grano, la textura del endospermo y el contenido de humedad</a:t>
            </a:r>
            <a:endParaRPr lang="es-EC" sz="2000" dirty="0"/>
          </a:p>
        </p:txBody>
      </p:sp>
      <p:graphicFrame>
        <p:nvGraphicFramePr>
          <p:cNvPr id="6" name="17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569838"/>
              </p:ext>
            </p:extLst>
          </p:nvPr>
        </p:nvGraphicFramePr>
        <p:xfrm>
          <a:off x="781050" y="1486740"/>
          <a:ext cx="7753350" cy="5371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25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010228" y="274598"/>
            <a:ext cx="8229600" cy="6068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EC" sz="3200" b="1" dirty="0"/>
              <a:t>RENDIMIENTO APROXIMADO POR HECTAREA (kg/ha</a:t>
            </a:r>
            <a:r>
              <a:rPr lang="es-EC" sz="3200" b="1" dirty="0" smtClean="0"/>
              <a:t>.)</a:t>
            </a:r>
            <a:br>
              <a:rPr lang="es-EC" sz="3200" b="1" dirty="0" smtClean="0"/>
            </a:br>
            <a:r>
              <a:rPr lang="es-EC" sz="3200" b="1" dirty="0"/>
              <a:t/>
            </a:r>
            <a:br>
              <a:rPr lang="es-EC" sz="3200" b="1" dirty="0"/>
            </a:br>
            <a:r>
              <a:rPr lang="es-EC" sz="3200" b="1" dirty="0" smtClean="0"/>
              <a:t/>
            </a:r>
            <a:br>
              <a:rPr lang="es-EC" sz="3200" b="1" dirty="0" smtClean="0"/>
            </a:br>
            <a:endParaRPr lang="es-EC" sz="3200" b="1" dirty="0"/>
          </a:p>
        </p:txBody>
      </p:sp>
      <p:pic>
        <p:nvPicPr>
          <p:cNvPr id="5017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45" y="2069820"/>
            <a:ext cx="5099950" cy="35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432782"/>
              </p:ext>
            </p:extLst>
          </p:nvPr>
        </p:nvGraphicFramePr>
        <p:xfrm>
          <a:off x="1168957" y="2551155"/>
          <a:ext cx="5673972" cy="3130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2815"/>
                <a:gridCol w="1034979"/>
                <a:gridCol w="722848"/>
                <a:gridCol w="762908"/>
                <a:gridCol w="1460422"/>
              </a:tblGrid>
              <a:tr h="9580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 de V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F. Tabulado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Significancia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0,05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0,01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465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Repeticiones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2,40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5,39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ns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465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Tratamientos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38,77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2,70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036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C V %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8,60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8036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Media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3064,26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957943" y="154418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dirty="0"/>
              <a:t>Análisis de varianza rendimiento aproximado por hectárea (kg/ha</a:t>
            </a:r>
            <a:r>
              <a:rPr lang="es-ES" b="1" dirty="0"/>
              <a:t>)</a:t>
            </a:r>
            <a:endParaRPr lang="es-E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37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/>
              <a:t>Prueba de </a:t>
            </a:r>
            <a:r>
              <a:rPr lang="es-ES" sz="3200" b="1" dirty="0" err="1"/>
              <a:t>T</a:t>
            </a:r>
            <a:r>
              <a:rPr lang="es-ES" sz="3200" b="1" dirty="0" err="1" smtClean="0"/>
              <a:t>ukey</a:t>
            </a:r>
            <a:r>
              <a:rPr lang="es-ES" sz="3200" b="1" dirty="0" smtClean="0"/>
              <a:t> </a:t>
            </a:r>
            <a:r>
              <a:rPr lang="es-ES" sz="3200" b="1" dirty="0"/>
              <a:t>al 5% para el rendimiento por hectárea (kg/ha</a:t>
            </a:r>
            <a:r>
              <a:rPr lang="es-ES" dirty="0"/>
              <a:t>)</a:t>
            </a:r>
          </a:p>
        </p:txBody>
      </p:sp>
      <p:graphicFrame>
        <p:nvGraphicFramePr>
          <p:cNvPr id="6" name="18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330276"/>
              </p:ext>
            </p:extLst>
          </p:nvPr>
        </p:nvGraphicFramePr>
        <p:xfrm>
          <a:off x="846161" y="1310185"/>
          <a:ext cx="11000095" cy="5547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27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85257" y="624110"/>
            <a:ext cx="9719355" cy="128089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3200" b="1" dirty="0"/>
              <a:t>EL PORCENTAJE DE PÉRDIDAS DEL RENDIMIENTO POR HECTÁREA 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endParaRPr lang="es-EC" sz="2400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35947"/>
              </p:ext>
            </p:extLst>
          </p:nvPr>
        </p:nvGraphicFramePr>
        <p:xfrm>
          <a:off x="3029802" y="2755764"/>
          <a:ext cx="6946711" cy="3605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1123"/>
                <a:gridCol w="1205988"/>
                <a:gridCol w="1376203"/>
                <a:gridCol w="893322"/>
                <a:gridCol w="1710075"/>
              </a:tblGrid>
              <a:tr h="8566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smtClean="0">
                          <a:effectLst/>
                          <a:latin typeface="+mj-lt"/>
                        </a:rPr>
                        <a:t>F en V 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FC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F. Tabulado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Significancia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185">
                <a:tc vMerge="1">
                  <a:txBody>
                    <a:bodyPr/>
                    <a:lstStyle/>
                    <a:p>
                      <a:pPr algn="ctr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0,05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0,01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071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  <a:latin typeface="+mj-lt"/>
                        </a:rPr>
                        <a:t>Repeticiones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0,55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3,32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5,39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ns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071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  <a:latin typeface="+mj-lt"/>
                        </a:rPr>
                        <a:t>Tratamientos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  <a:latin typeface="+mj-lt"/>
                        </a:rPr>
                        <a:t>40,96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2,70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  <a:latin typeface="+mj-lt"/>
                        </a:rPr>
                        <a:t>**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017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  <a:latin typeface="+mj-lt"/>
                        </a:rPr>
                        <a:t>C V %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  <a:latin typeface="+mj-lt"/>
                        </a:rPr>
                        <a:t>22,77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18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  <a:latin typeface="+mj-lt"/>
                        </a:rPr>
                        <a:t>Media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  <a:latin typeface="+mj-lt"/>
                        </a:rPr>
                        <a:t>13,57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2423885" y="1712463"/>
            <a:ext cx="7934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Análisis de varianza para el porcentaje de pérdidas del rendimiento por una hectárea</a:t>
            </a:r>
            <a:endParaRPr lang="es-ES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16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Prueba de </a:t>
            </a:r>
            <a:r>
              <a:rPr lang="es-ES" b="1" dirty="0" err="1"/>
              <a:t>T</a:t>
            </a:r>
            <a:r>
              <a:rPr lang="es-ES" b="1" dirty="0" err="1" smtClean="0"/>
              <a:t>ukey</a:t>
            </a:r>
            <a:r>
              <a:rPr lang="es-ES" b="1" dirty="0" smtClean="0"/>
              <a:t> </a:t>
            </a:r>
            <a:r>
              <a:rPr lang="es-ES" b="1" dirty="0"/>
              <a:t>para el porcentaje de pérdidas del rendimiento por hectárea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5" name="18 Gráfico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7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691816"/>
              </p:ext>
            </p:extLst>
          </p:nvPr>
        </p:nvGraphicFramePr>
        <p:xfrm>
          <a:off x="423081" y="1569492"/>
          <a:ext cx="11081530" cy="5288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08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881758" y="484984"/>
            <a:ext cx="822960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200" b="1" dirty="0">
                <a:latin typeface="Constantia" panose="02030602050306030303" pitchFamily="18" charset="0"/>
              </a:rPr>
              <a:t>RESISTENCIA EN LAS PLANTAS </a:t>
            </a:r>
          </a:p>
        </p:txBody>
      </p:sp>
      <p:sp>
        <p:nvSpPr>
          <p:cNvPr id="4" name="3 Abrir llave"/>
          <p:cNvSpPr/>
          <p:nvPr/>
        </p:nvSpPr>
        <p:spPr>
          <a:xfrm>
            <a:off x="3667126" y="1500188"/>
            <a:ext cx="142875" cy="4500562"/>
          </a:xfrm>
          <a:prstGeom prst="leftBrace">
            <a:avLst/>
          </a:prstGeom>
          <a:ln w="666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000">
              <a:latin typeface="Constantia" panose="02030602050306030303" pitchFamily="18" charset="0"/>
            </a:endParaRPr>
          </a:p>
        </p:txBody>
      </p:sp>
      <p:sp>
        <p:nvSpPr>
          <p:cNvPr id="12292" name="5 CuadroTexto"/>
          <p:cNvSpPr txBox="1">
            <a:spLocks noChangeArrowheads="1"/>
          </p:cNvSpPr>
          <p:nvPr/>
        </p:nvSpPr>
        <p:spPr bwMode="auto">
          <a:xfrm>
            <a:off x="2024063" y="3143251"/>
            <a:ext cx="1928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sz="2000" dirty="0">
                <a:latin typeface="Constantia" panose="02030602050306030303" pitchFamily="18" charset="0"/>
              </a:rPr>
              <a:t>Resistencia  Aparente </a:t>
            </a:r>
          </a:p>
        </p:txBody>
      </p:sp>
      <p:sp>
        <p:nvSpPr>
          <p:cNvPr id="12293" name="8 CuadroTexto"/>
          <p:cNvSpPr txBox="1">
            <a:spLocks noChangeArrowheads="1"/>
          </p:cNvSpPr>
          <p:nvPr/>
        </p:nvSpPr>
        <p:spPr bwMode="auto">
          <a:xfrm>
            <a:off x="3810000" y="2571750"/>
            <a:ext cx="1428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sz="2000">
                <a:latin typeface="Constantia" panose="02030602050306030303" pitchFamily="18" charset="0"/>
              </a:rPr>
              <a:t>Escape</a:t>
            </a:r>
          </a:p>
        </p:txBody>
      </p:sp>
      <p:sp>
        <p:nvSpPr>
          <p:cNvPr id="12294" name="10 CuadroTexto"/>
          <p:cNvSpPr txBox="1">
            <a:spLocks noChangeArrowheads="1"/>
          </p:cNvSpPr>
          <p:nvPr/>
        </p:nvSpPr>
        <p:spPr bwMode="auto">
          <a:xfrm>
            <a:off x="3738563" y="4929189"/>
            <a:ext cx="1428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sz="2000">
                <a:latin typeface="Constantia" panose="02030602050306030303" pitchFamily="18" charset="0"/>
              </a:rPr>
              <a:t>Tolerancia</a:t>
            </a:r>
          </a:p>
        </p:txBody>
      </p:sp>
      <p:cxnSp>
        <p:nvCxnSpPr>
          <p:cNvPr id="36" name="35 Conector recto de flecha"/>
          <p:cNvCxnSpPr/>
          <p:nvPr/>
        </p:nvCxnSpPr>
        <p:spPr>
          <a:xfrm>
            <a:off x="5238750" y="5129244"/>
            <a:ext cx="993238" cy="0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40 Rectángulo redondeado"/>
          <p:cNvSpPr/>
          <p:nvPr/>
        </p:nvSpPr>
        <p:spPr bwMode="auto">
          <a:xfrm>
            <a:off x="6453188" y="4696619"/>
            <a:ext cx="4143375" cy="11795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000" dirty="0"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s-ES" sz="2000" dirty="0">
                <a:solidFill>
                  <a:schemeClr val="tx1"/>
                </a:solidFill>
                <a:latin typeface="Constantia" panose="02030602050306030303" pitchFamily="18" charset="0"/>
              </a:rPr>
              <a:t>Cuando las plantas producen una buena cosecha </a:t>
            </a:r>
            <a:r>
              <a:rPr lang="es-ES" sz="20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después de </a:t>
            </a:r>
            <a:r>
              <a:rPr lang="es-ES" sz="2000" dirty="0">
                <a:solidFill>
                  <a:schemeClr val="tx1"/>
                </a:solidFill>
                <a:latin typeface="Constantia" panose="02030602050306030303" pitchFamily="18" charset="0"/>
              </a:rPr>
              <a:t>ser infectadas </a:t>
            </a:r>
          </a:p>
          <a:p>
            <a:pPr algn="ctr">
              <a:defRPr/>
            </a:pPr>
            <a:r>
              <a:rPr lang="es-ES" sz="2000" dirty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61" name="60 Flecha derecha"/>
          <p:cNvSpPr/>
          <p:nvPr/>
        </p:nvSpPr>
        <p:spPr>
          <a:xfrm>
            <a:off x="4738689" y="2420939"/>
            <a:ext cx="1285875" cy="579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000">
              <a:latin typeface="Constantia" panose="02030602050306030303" pitchFamily="18" charset="0"/>
            </a:endParaRPr>
          </a:p>
        </p:txBody>
      </p:sp>
      <p:sp>
        <p:nvSpPr>
          <p:cNvPr id="65" name="64 Triángulo isósceles"/>
          <p:cNvSpPr/>
          <p:nvPr/>
        </p:nvSpPr>
        <p:spPr>
          <a:xfrm>
            <a:off x="6596064" y="1714501"/>
            <a:ext cx="2714625" cy="1571625"/>
          </a:xfrm>
          <a:prstGeom prst="triangle">
            <a:avLst/>
          </a:prstGeom>
          <a:blipFill>
            <a:blip r:embed="rId2"/>
            <a:tile tx="0" ty="0" sx="100000" sy="100000" flip="none" algn="tl"/>
          </a:blipFill>
          <a:ln w="6350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000">
              <a:latin typeface="Constantia" panose="02030602050306030303" pitchFamily="18" charset="0"/>
            </a:endParaRPr>
          </a:p>
        </p:txBody>
      </p:sp>
      <p:sp>
        <p:nvSpPr>
          <p:cNvPr id="66" name="65 Rectángulo"/>
          <p:cNvSpPr/>
          <p:nvPr/>
        </p:nvSpPr>
        <p:spPr>
          <a:xfrm>
            <a:off x="7310439" y="1071563"/>
            <a:ext cx="1571625" cy="571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dirty="0">
                <a:solidFill>
                  <a:schemeClr val="tx1"/>
                </a:solidFill>
                <a:latin typeface="Constantia" panose="02030602050306030303" pitchFamily="18" charset="0"/>
              </a:rPr>
              <a:t>Clima (</a:t>
            </a:r>
            <a:r>
              <a:rPr lang="es-ES" sz="20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favorable</a:t>
            </a:r>
            <a:r>
              <a:rPr lang="es-ES" sz="2000" dirty="0">
                <a:solidFill>
                  <a:schemeClr val="tx1"/>
                </a:solidFill>
                <a:latin typeface="Constantia" panose="02030602050306030303" pitchFamily="18" charset="0"/>
              </a:rPr>
              <a:t>)</a:t>
            </a:r>
            <a:r>
              <a:rPr lang="es-ES" sz="20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endParaRPr lang="es-E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67" name="66 Rectángulo"/>
          <p:cNvSpPr/>
          <p:nvPr/>
        </p:nvSpPr>
        <p:spPr>
          <a:xfrm>
            <a:off x="9155019" y="3321844"/>
            <a:ext cx="1763190" cy="571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dirty="0">
                <a:solidFill>
                  <a:schemeClr val="tx1"/>
                </a:solidFill>
                <a:latin typeface="Constantia" panose="02030602050306030303" pitchFamily="18" charset="0"/>
              </a:rPr>
              <a:t>Huésped (susceptible</a:t>
            </a:r>
            <a:r>
              <a:rPr lang="es-ES" sz="2000" b="1" dirty="0">
                <a:solidFill>
                  <a:schemeClr val="tx1"/>
                </a:solidFill>
                <a:latin typeface="Constantia" panose="02030602050306030303" pitchFamily="18" charset="0"/>
              </a:rPr>
              <a:t>)</a:t>
            </a:r>
            <a:r>
              <a:rPr lang="es-ES" sz="200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68" name="67 Rectángulo"/>
          <p:cNvSpPr/>
          <p:nvPr/>
        </p:nvSpPr>
        <p:spPr>
          <a:xfrm>
            <a:off x="5667376" y="3357563"/>
            <a:ext cx="1571625" cy="500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dirty="0">
                <a:solidFill>
                  <a:schemeClr val="tx1"/>
                </a:solidFill>
                <a:latin typeface="Constantia" panose="02030602050306030303" pitchFamily="18" charset="0"/>
              </a:rPr>
              <a:t>Patógeno (virulento) </a:t>
            </a:r>
          </a:p>
        </p:txBody>
      </p:sp>
    </p:spTree>
    <p:extLst>
      <p:ext uri="{BB962C8B-B14F-4D97-AF65-F5344CB8AC3E}">
        <p14:creationId xmlns:p14="http://schemas.microsoft.com/office/powerpoint/2010/main" val="17444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80791" y="65672"/>
            <a:ext cx="9853834" cy="12250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2400" b="1" dirty="0"/>
              <a:t>EL PORCENTAJE DE PÉRDIDAS DEL RENDIMIENTO POR HECTÁREA </a:t>
            </a:r>
            <a:endParaRPr lang="es-EC" sz="24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823416" y="678175"/>
          <a:ext cx="11368584" cy="58165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4016"/>
                <a:gridCol w="1119117"/>
                <a:gridCol w="1555844"/>
                <a:gridCol w="1377627"/>
                <a:gridCol w="1560660"/>
                <a:gridCol w="1560660"/>
                <a:gridCol w="1560660"/>
              </a:tblGrid>
              <a:tr h="92286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u="none" strike="noStrike" dirty="0">
                          <a:effectLst/>
                        </a:rPr>
                        <a:t>Variables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</a:rPr>
                        <a:t>% D. mancha Norteña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</a:rPr>
                        <a:t>% D. por roya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</a:rPr>
                        <a:t>% P. mazorca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</a:rPr>
                        <a:t>% </a:t>
                      </a:r>
                      <a:r>
                        <a:rPr lang="es-ES" sz="2000" b="1" u="none" strike="noStrike" dirty="0" err="1">
                          <a:effectLst/>
                        </a:rPr>
                        <a:t>Perd</a:t>
                      </a:r>
                      <a:r>
                        <a:rPr lang="es-ES" sz="2000" b="1" u="none" strike="noStrike" dirty="0">
                          <a:effectLst/>
                        </a:rPr>
                        <a:t>. Rendimiento  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</a:rPr>
                        <a:t>Obtenido Kg/ha.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</a:rPr>
                        <a:t>Esperado Kg/ha.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4141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err="1">
                          <a:effectLst/>
                        </a:rPr>
                        <a:t>Zhima</a:t>
                      </a:r>
                      <a:r>
                        <a:rPr lang="es-EC" sz="2000" u="none" strike="noStrike" dirty="0">
                          <a:effectLst/>
                        </a:rPr>
                        <a:t> del </a:t>
                      </a:r>
                      <a:r>
                        <a:rPr lang="es-EC" sz="2000" u="none" strike="noStrike" dirty="0" smtClean="0">
                          <a:effectLst/>
                        </a:rPr>
                        <a:t>caliente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3,5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7,96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7,96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47,82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1092,17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2093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76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Yura sara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2,6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2,42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23,05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1923,76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2500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8816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Killu bola sara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3,94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18,3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19,53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2113,02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2500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76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Penipe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10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2,49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21,4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19,1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2411,96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3000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76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I-103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10,2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4,4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18,92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4587,02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5700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76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Chazo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1,55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24,6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18,43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3915,21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4800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0283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Amarillo tusilla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4,74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8,33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11,88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2610,24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3000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76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Licto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10,6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2,4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10,65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2652,93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3000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015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smtClean="0">
                          <a:effectLst/>
                        </a:rPr>
                        <a:t>I-122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1,43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8,87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7,54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3571,68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3800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9020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Morocho suave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2,35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6,47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7,34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3706,46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4000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47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Tzapa sara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3,24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12,3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7,33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2506,97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2700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7663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Zhima chica tuza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2,77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9,6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6,98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2344,01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2500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76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Negro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1,3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12,4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4,94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3804,14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4000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1012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Hantzi Huadango</a:t>
                      </a:r>
                      <a:endParaRPr lang="es-EC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6,36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8,33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4,37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2867,34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3000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646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smtClean="0">
                          <a:effectLst/>
                        </a:rPr>
                        <a:t>I-101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12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2,56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9,3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3,46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4054,94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4200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6410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 smtClean="0">
                          <a:effectLst/>
                        </a:rPr>
                        <a:t>I-102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2,18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</a:rPr>
                        <a:t>8,2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3,17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4066,55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4200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1054100"/>
            <a:ext cx="3071813" cy="2306638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446089"/>
            <a:ext cx="8229600" cy="606425"/>
          </a:xfrm>
        </p:spPr>
        <p:txBody>
          <a:bodyPr>
            <a:normAutofit fontScale="90000"/>
          </a:bodyPr>
          <a:lstStyle/>
          <a:p>
            <a:pPr lvl="3">
              <a:defRPr/>
            </a:pPr>
            <a:r>
              <a:rPr lang="x-none" sz="3600" b="1" dirty="0"/>
              <a:t>COLOR DE GRANO </a:t>
            </a:r>
            <a:endParaRPr lang="es-EC" sz="3600" b="1" dirty="0"/>
          </a:p>
        </p:txBody>
      </p:sp>
      <p:sp>
        <p:nvSpPr>
          <p:cNvPr id="53252" name="Rectángulo 3"/>
          <p:cNvSpPr>
            <a:spLocks noChangeArrowheads="1"/>
          </p:cNvSpPr>
          <p:nvPr/>
        </p:nvSpPr>
        <p:spPr bwMode="auto">
          <a:xfrm>
            <a:off x="2801939" y="3371850"/>
            <a:ext cx="2027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Cultivar Tzapa Sara</a:t>
            </a:r>
            <a:endParaRPr lang="es-EC" altLang="es-EC"/>
          </a:p>
        </p:txBody>
      </p:sp>
      <p:pic>
        <p:nvPicPr>
          <p:cNvPr id="53253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-1318" r="10477"/>
          <a:stretch>
            <a:fillRect/>
          </a:stretch>
        </p:blipFill>
        <p:spPr bwMode="auto">
          <a:xfrm>
            <a:off x="6672264" y="749300"/>
            <a:ext cx="23764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ángulo 5"/>
          <p:cNvSpPr>
            <a:spLocks noChangeArrowheads="1"/>
          </p:cNvSpPr>
          <p:nvPr/>
        </p:nvSpPr>
        <p:spPr bwMode="auto">
          <a:xfrm>
            <a:off x="6497638" y="3371850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Cultivar Jamtzi Huandango</a:t>
            </a:r>
            <a:endParaRPr lang="es-EC" altLang="es-EC"/>
          </a:p>
        </p:txBody>
      </p:sp>
      <p:pic>
        <p:nvPicPr>
          <p:cNvPr id="53255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860800"/>
            <a:ext cx="280035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ángulo 7"/>
          <p:cNvSpPr>
            <a:spLocks noChangeArrowheads="1"/>
          </p:cNvSpPr>
          <p:nvPr/>
        </p:nvSpPr>
        <p:spPr bwMode="auto">
          <a:xfrm>
            <a:off x="2806701" y="6076950"/>
            <a:ext cx="243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Cultivar Killu Bola Sara</a:t>
            </a:r>
            <a:endParaRPr lang="es-EC" altLang="es-EC"/>
          </a:p>
        </p:txBody>
      </p:sp>
      <p:pic>
        <p:nvPicPr>
          <p:cNvPr id="53257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6" y="3830638"/>
            <a:ext cx="262572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Rectángulo 9"/>
          <p:cNvSpPr>
            <a:spLocks noChangeArrowheads="1"/>
          </p:cNvSpPr>
          <p:nvPr/>
        </p:nvSpPr>
        <p:spPr bwMode="auto">
          <a:xfrm>
            <a:off x="6913564" y="5973764"/>
            <a:ext cx="2009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Cultivar Yurak Sara</a:t>
            </a:r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4037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282700"/>
            <a:ext cx="2403475" cy="1803400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446089"/>
            <a:ext cx="8229600" cy="606425"/>
          </a:xfrm>
        </p:spPr>
        <p:txBody>
          <a:bodyPr>
            <a:normAutofit fontScale="90000"/>
          </a:bodyPr>
          <a:lstStyle/>
          <a:p>
            <a:pPr lvl="3">
              <a:defRPr/>
            </a:pPr>
            <a:r>
              <a:rPr lang="x-none" sz="3600" b="1" dirty="0"/>
              <a:t>COLOR DE GRANO </a:t>
            </a:r>
            <a:endParaRPr lang="es-EC" sz="3600" b="1" dirty="0"/>
          </a:p>
        </p:txBody>
      </p:sp>
      <p:sp>
        <p:nvSpPr>
          <p:cNvPr id="54276" name="Rectángulo 3"/>
          <p:cNvSpPr>
            <a:spLocks noChangeArrowheads="1"/>
          </p:cNvSpPr>
          <p:nvPr/>
        </p:nvSpPr>
        <p:spPr bwMode="auto">
          <a:xfrm>
            <a:off x="2403476" y="3130550"/>
            <a:ext cx="301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Variedad mejorada INIAP-122</a:t>
            </a:r>
            <a:endParaRPr lang="es-EC" altLang="es-EC"/>
          </a:p>
        </p:txBody>
      </p:sp>
      <p:pic>
        <p:nvPicPr>
          <p:cNvPr id="54277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1622" r="8586"/>
          <a:stretch>
            <a:fillRect/>
          </a:stretch>
        </p:blipFill>
        <p:spPr bwMode="auto">
          <a:xfrm>
            <a:off x="2279650" y="3627438"/>
            <a:ext cx="18859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ángulo 6"/>
          <p:cNvSpPr>
            <a:spLocks noChangeArrowheads="1"/>
          </p:cNvSpPr>
          <p:nvPr/>
        </p:nvSpPr>
        <p:spPr bwMode="auto">
          <a:xfrm>
            <a:off x="1774826" y="6035675"/>
            <a:ext cx="255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Variedad mejorada Negro</a:t>
            </a:r>
            <a:endParaRPr lang="es-EC" altLang="es-EC"/>
          </a:p>
        </p:txBody>
      </p:sp>
      <p:pic>
        <p:nvPicPr>
          <p:cNvPr id="54279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1671" r="47774" b="2"/>
          <a:stretch>
            <a:fillRect/>
          </a:stretch>
        </p:blipFill>
        <p:spPr bwMode="auto">
          <a:xfrm>
            <a:off x="7016750" y="1079500"/>
            <a:ext cx="17287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Rectángulo 9"/>
          <p:cNvSpPr>
            <a:spLocks noChangeArrowheads="1"/>
          </p:cNvSpPr>
          <p:nvPr/>
        </p:nvSpPr>
        <p:spPr bwMode="auto">
          <a:xfrm>
            <a:off x="6530976" y="3133725"/>
            <a:ext cx="301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Variedad mejorada INIAP-101</a:t>
            </a:r>
            <a:endParaRPr lang="es-EC" altLang="es-EC"/>
          </a:p>
        </p:txBody>
      </p:sp>
      <p:pic>
        <p:nvPicPr>
          <p:cNvPr id="54281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2" r="16486" b="743"/>
          <a:stretch>
            <a:fillRect/>
          </a:stretch>
        </p:blipFill>
        <p:spPr bwMode="auto">
          <a:xfrm>
            <a:off x="5091113" y="3716339"/>
            <a:ext cx="143986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Rectángulo 10"/>
          <p:cNvSpPr>
            <a:spLocks noChangeArrowheads="1"/>
          </p:cNvSpPr>
          <p:nvPr/>
        </p:nvSpPr>
        <p:spPr bwMode="auto">
          <a:xfrm>
            <a:off x="4586289" y="6024564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Variedad mejorada INIAP-102</a:t>
            </a:r>
            <a:endParaRPr lang="es-EC" altLang="es-EC"/>
          </a:p>
        </p:txBody>
      </p:sp>
      <p:sp>
        <p:nvSpPr>
          <p:cNvPr id="54283" name="Rectángulo 12"/>
          <p:cNvSpPr>
            <a:spLocks noChangeArrowheads="1"/>
          </p:cNvSpPr>
          <p:nvPr/>
        </p:nvSpPr>
        <p:spPr bwMode="auto">
          <a:xfrm>
            <a:off x="7535864" y="6024564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Variedad mejorada INIAP-103</a:t>
            </a:r>
            <a:endParaRPr lang="es-EC" altLang="es-EC"/>
          </a:p>
        </p:txBody>
      </p:sp>
      <p:pic>
        <p:nvPicPr>
          <p:cNvPr id="54284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3573463"/>
            <a:ext cx="18224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1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10167" r="27556" b="9508"/>
          <a:stretch>
            <a:fillRect/>
          </a:stretch>
        </p:blipFill>
        <p:spPr>
          <a:xfrm>
            <a:off x="6378576" y="1458914"/>
            <a:ext cx="2085975" cy="2217737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x-none" sz="4400" b="1"/>
              <a:t>COLOR DE GRANO </a:t>
            </a:r>
            <a:endParaRPr lang="es-EC"/>
          </a:p>
        </p:txBody>
      </p:sp>
      <p:pic>
        <p:nvPicPr>
          <p:cNvPr id="55300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695451"/>
            <a:ext cx="24479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ángulo 7"/>
          <p:cNvSpPr>
            <a:spLocks noChangeArrowheads="1"/>
          </p:cNvSpPr>
          <p:nvPr/>
        </p:nvSpPr>
        <p:spPr bwMode="auto">
          <a:xfrm>
            <a:off x="2890839" y="3976688"/>
            <a:ext cx="1658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Cultivar  Zhima</a:t>
            </a:r>
            <a:endParaRPr lang="es-EC" altLang="es-EC"/>
          </a:p>
        </p:txBody>
      </p:sp>
      <p:sp>
        <p:nvSpPr>
          <p:cNvPr id="55302" name="Rectángulo 8"/>
          <p:cNvSpPr>
            <a:spLocks noChangeArrowheads="1"/>
          </p:cNvSpPr>
          <p:nvPr/>
        </p:nvSpPr>
        <p:spPr bwMode="auto">
          <a:xfrm>
            <a:off x="6875464" y="3976688"/>
            <a:ext cx="1589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>
                <a:latin typeface="Times New Roman" panose="02020603050405020304" pitchFamily="18" charset="0"/>
              </a:rPr>
              <a:t>Cultivar Chazo</a:t>
            </a:r>
            <a:endParaRPr lang="es-EC" altLang="es-EC"/>
          </a:p>
        </p:txBody>
      </p:sp>
    </p:spTree>
    <p:extLst>
      <p:ext uri="{BB962C8B-B14F-4D97-AF65-F5344CB8AC3E}">
        <p14:creationId xmlns:p14="http://schemas.microsoft.com/office/powerpoint/2010/main" val="34491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4762" y="2891060"/>
            <a:ext cx="8911687" cy="1280890"/>
          </a:xfrm>
        </p:spPr>
        <p:txBody>
          <a:bodyPr/>
          <a:lstStyle/>
          <a:p>
            <a:pPr algn="ctr"/>
            <a:r>
              <a:rPr lang="es-EC" b="1" dirty="0"/>
              <a:t>ANÁLISIS ECONÓMICO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207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54002" y="184944"/>
            <a:ext cx="8833048" cy="1031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altLang="es-EC" dirty="0" smtClean="0"/>
              <a:t>Presupuesto parcial </a:t>
            </a:r>
            <a:r>
              <a:rPr lang="es-EC" altLang="es-EC" dirty="0" err="1" smtClean="0"/>
              <a:t>Perrin</a:t>
            </a:r>
            <a:r>
              <a:rPr lang="es-EC" altLang="es-EC" dirty="0" smtClean="0"/>
              <a:t> et. Al</a:t>
            </a:r>
            <a:endParaRPr lang="es-EC" b="1" dirty="0"/>
          </a:p>
        </p:txBody>
      </p:sp>
      <p:sp>
        <p:nvSpPr>
          <p:cNvPr id="56323" name="Rectángulo 4"/>
          <p:cNvSpPr>
            <a:spLocks noChangeArrowheads="1"/>
          </p:cNvSpPr>
          <p:nvPr/>
        </p:nvSpPr>
        <p:spPr bwMode="auto">
          <a:xfrm>
            <a:off x="2098675" y="1031875"/>
            <a:ext cx="5005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dirty="0" smtClean="0"/>
              <a:t>.</a:t>
            </a:r>
            <a:endParaRPr lang="es-EC" altLang="es-EC" dirty="0"/>
          </a:p>
        </p:txBody>
      </p:sp>
      <p:sp>
        <p:nvSpPr>
          <p:cNvPr id="56324" name="Rectángulo 5"/>
          <p:cNvSpPr>
            <a:spLocks noChangeArrowheads="1"/>
          </p:cNvSpPr>
          <p:nvPr/>
        </p:nvSpPr>
        <p:spPr bwMode="auto">
          <a:xfrm>
            <a:off x="7967663" y="6459538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/>
              <a:t>Perrin et. Al.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45788"/>
              </p:ext>
            </p:extLst>
          </p:nvPr>
        </p:nvGraphicFramePr>
        <p:xfrm>
          <a:off x="897807" y="946940"/>
          <a:ext cx="11294193" cy="55975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43712"/>
                <a:gridCol w="779837"/>
                <a:gridCol w="1411774"/>
                <a:gridCol w="1411774"/>
                <a:gridCol w="1411774"/>
                <a:gridCol w="1411774"/>
                <a:gridCol w="1411774"/>
                <a:gridCol w="1411774"/>
              </a:tblGrid>
              <a:tr h="11745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Variables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err="1">
                          <a:effectLst/>
                        </a:rPr>
                        <a:t>Trat</a:t>
                      </a:r>
                      <a:r>
                        <a:rPr lang="es-EC" sz="1800" u="none" strike="noStrike" dirty="0">
                          <a:effectLst/>
                        </a:rPr>
                        <a:t>.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Obtenido Kg/ha.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Rendimiento ajustado 10%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Pre. Vent.(kg)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Beneficio campo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Costo variable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Beneficio neto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Chazo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T15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3915,21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3523,69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1,2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4228,43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817,5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3410,93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I-103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4587,02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4128,32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3632,92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1001,61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2631,31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113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</a:rPr>
                        <a:t> </a:t>
                      </a:r>
                      <a:r>
                        <a:rPr lang="es-EC" sz="1800" u="none" strike="noStrike" dirty="0">
                          <a:effectLst/>
                        </a:rPr>
                        <a:t>I-101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T12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4066,71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3829,45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3369,91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972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2397,91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Negro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T16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3804,14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3765,73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3313,84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921,7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2392,13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113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</a:rPr>
                        <a:t> </a:t>
                      </a:r>
                      <a:r>
                        <a:rPr lang="es-EC" sz="1800" u="none" strike="noStrike" dirty="0">
                          <a:effectLst/>
                        </a:rPr>
                        <a:t>I-102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T13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4054,51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3749,9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3299,91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918,31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2381,59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Morocho suave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T9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3706,46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3335,81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0,88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2935,52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826,3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2109,22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113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</a:rPr>
                        <a:t>I-122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T14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3571,68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3304,51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0,88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2907,97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819,88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2088,09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15622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Hantzi Huadango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T4 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2967,34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2670,61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0,88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2350,13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620,43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1729,7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Licto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T17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2952,93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2657,64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2338,72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616,68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1722,04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Penipe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T18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2811,96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2530,76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2227,07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588,77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1638,3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Amarillo tusilla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T10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2610,24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2349,22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2067,31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549,27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1518,04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Tzapa sara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T2 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2506,97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2256,27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1985,52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528,55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1456,97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17527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Zhima chica tuza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T8 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2344,01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2109,61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1856,46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496,44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1360,01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Killu bola sara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T3 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2113,02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1901,72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1673,51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450,35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1223,16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36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Yura sara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T1 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1923,76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1731,38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1523,62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413,22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1110,39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4738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err="1">
                          <a:effectLst/>
                        </a:rPr>
                        <a:t>Zhima</a:t>
                      </a:r>
                      <a:r>
                        <a:rPr lang="es-EC" sz="1800" u="none" strike="noStrike" dirty="0">
                          <a:effectLst/>
                        </a:rPr>
                        <a:t> del caliente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T7 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1092,17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 dirty="0">
                          <a:effectLst/>
                        </a:rPr>
                        <a:t>982,95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0,88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865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800" u="none" strike="noStrike">
                          <a:effectLst/>
                        </a:rPr>
                        <a:t>246,48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618,52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ángulo 4"/>
          <p:cNvSpPr>
            <a:spLocks noChangeArrowheads="1"/>
          </p:cNvSpPr>
          <p:nvPr/>
        </p:nvSpPr>
        <p:spPr bwMode="auto">
          <a:xfrm>
            <a:off x="2247701" y="173140"/>
            <a:ext cx="789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C" sz="2400" b="1" dirty="0">
                <a:latin typeface="+mn-lt"/>
              </a:rPr>
              <a:t>Análisis De Dominancia Para Los Tratamientos (9)</a:t>
            </a:r>
            <a:endParaRPr lang="es-EC" altLang="es-EC" sz="2400" b="1" dirty="0">
              <a:latin typeface="+mn-lt"/>
            </a:endParaRPr>
          </a:p>
        </p:txBody>
      </p:sp>
      <p:sp>
        <p:nvSpPr>
          <p:cNvPr id="57348" name="Rectángulo 5"/>
          <p:cNvSpPr>
            <a:spLocks noChangeArrowheads="1"/>
          </p:cNvSpPr>
          <p:nvPr/>
        </p:nvSpPr>
        <p:spPr bwMode="auto">
          <a:xfrm>
            <a:off x="8328025" y="6237289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/>
              <a:t>Perrin et. Al.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33635"/>
              </p:ext>
            </p:extLst>
          </p:nvPr>
        </p:nvGraphicFramePr>
        <p:xfrm>
          <a:off x="1482366" y="710566"/>
          <a:ext cx="9772971" cy="6995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33001"/>
                <a:gridCol w="2166452"/>
                <a:gridCol w="2083127"/>
                <a:gridCol w="2190391"/>
              </a:tblGrid>
              <a:tr h="3504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Variables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Beneficio </a:t>
                      </a:r>
                      <a:r>
                        <a:rPr lang="es-EC" sz="1800" b="1" dirty="0" smtClean="0">
                          <a:effectLst/>
                        </a:rPr>
                        <a:t>neto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Costo </a:t>
                      </a:r>
                      <a:r>
                        <a:rPr lang="es-EC" sz="1800" b="1" dirty="0">
                          <a:effectLst/>
                        </a:rPr>
                        <a:t>variable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Dominancia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Chazo (T15)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3410,93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817,50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ND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I-103 (T11)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2631,31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1001,61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D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I-101 (T12)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2397,91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972,00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D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Negro (16)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2392,13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921,70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D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 I-102 (T13)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2381,59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918,31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Morocho </a:t>
                      </a:r>
                      <a:r>
                        <a:rPr lang="es-EC" sz="1800" b="1" dirty="0" smtClean="0">
                          <a:effectLst/>
                        </a:rPr>
                        <a:t>suave (T9)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2109,22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826,30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D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I-122 (T14)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2088,09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819,88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D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>
                          <a:effectLst/>
                        </a:rPr>
                        <a:t>Hantzi</a:t>
                      </a:r>
                      <a:r>
                        <a:rPr lang="es-EC" sz="1800" b="1" dirty="0">
                          <a:effectLst/>
                        </a:rPr>
                        <a:t> </a:t>
                      </a:r>
                      <a:r>
                        <a:rPr lang="es-EC" sz="1800" b="1" dirty="0" err="1" smtClean="0">
                          <a:effectLst/>
                        </a:rPr>
                        <a:t>Huadango</a:t>
                      </a:r>
                      <a:r>
                        <a:rPr lang="es-EC" sz="1800" b="1" dirty="0" smtClean="0">
                          <a:effectLst/>
                        </a:rPr>
                        <a:t> (T4)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1729,70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620,43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 smtClean="0">
                          <a:effectLst/>
                        </a:rPr>
                        <a:t>Licto</a:t>
                      </a:r>
                      <a:r>
                        <a:rPr lang="es-EC" sz="1800" b="1" dirty="0" smtClean="0">
                          <a:effectLst/>
                        </a:rPr>
                        <a:t> (T17)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1722,04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616,68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 smtClean="0">
                          <a:effectLst/>
                        </a:rPr>
                        <a:t>Penipe</a:t>
                      </a:r>
                      <a:r>
                        <a:rPr lang="es-EC" sz="1800" b="1" dirty="0" smtClean="0">
                          <a:effectLst/>
                        </a:rPr>
                        <a:t>  (T18)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1638,30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860,16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Amarillo </a:t>
                      </a:r>
                      <a:r>
                        <a:rPr lang="es-EC" sz="1800" b="1" dirty="0" err="1" smtClean="0">
                          <a:effectLst/>
                        </a:rPr>
                        <a:t>tusilla</a:t>
                      </a:r>
                      <a:r>
                        <a:rPr lang="es-EC" sz="1800" b="1" dirty="0" smtClean="0">
                          <a:effectLst/>
                        </a:rPr>
                        <a:t> (T10)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1518,04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549,27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>
                          <a:effectLst/>
                        </a:rPr>
                        <a:t>Tzapa</a:t>
                      </a:r>
                      <a:r>
                        <a:rPr lang="es-EC" sz="1800" b="1" dirty="0">
                          <a:effectLst/>
                        </a:rPr>
                        <a:t> </a:t>
                      </a:r>
                      <a:r>
                        <a:rPr lang="es-EC" sz="1800" b="1" dirty="0" err="1" smtClean="0">
                          <a:effectLst/>
                        </a:rPr>
                        <a:t>sara</a:t>
                      </a:r>
                      <a:r>
                        <a:rPr lang="es-EC" sz="1800" b="1" dirty="0" smtClean="0">
                          <a:effectLst/>
                        </a:rPr>
                        <a:t> (T2)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1456,97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528,55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>
                          <a:effectLst/>
                        </a:rPr>
                        <a:t>Zhima</a:t>
                      </a:r>
                      <a:r>
                        <a:rPr lang="es-EC" sz="1800" b="1" dirty="0">
                          <a:effectLst/>
                        </a:rPr>
                        <a:t> chica </a:t>
                      </a:r>
                      <a:r>
                        <a:rPr lang="es-EC" sz="1800" b="1" dirty="0" smtClean="0">
                          <a:effectLst/>
                        </a:rPr>
                        <a:t>tuza (T8)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1360,01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496,44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36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>
                          <a:effectLst/>
                        </a:rPr>
                        <a:t>Killu</a:t>
                      </a:r>
                      <a:r>
                        <a:rPr lang="es-EC" sz="1800" b="1" dirty="0">
                          <a:effectLst/>
                        </a:rPr>
                        <a:t> bola </a:t>
                      </a:r>
                      <a:r>
                        <a:rPr lang="es-EC" sz="1800" b="1" dirty="0" err="1" smtClean="0">
                          <a:effectLst/>
                        </a:rPr>
                        <a:t>sara</a:t>
                      </a:r>
                      <a:r>
                        <a:rPr lang="es-EC" sz="1800" b="1" dirty="0" smtClean="0">
                          <a:effectLst/>
                        </a:rPr>
                        <a:t> (T3)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1223,16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450,35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>
                          <a:effectLst/>
                        </a:rPr>
                        <a:t>Yura</a:t>
                      </a:r>
                      <a:r>
                        <a:rPr lang="es-EC" sz="1800" b="1" dirty="0">
                          <a:effectLst/>
                        </a:rPr>
                        <a:t> </a:t>
                      </a:r>
                      <a:r>
                        <a:rPr lang="es-EC" sz="1800" b="1" dirty="0" err="1" smtClean="0">
                          <a:effectLst/>
                        </a:rPr>
                        <a:t>sara</a:t>
                      </a:r>
                      <a:r>
                        <a:rPr lang="es-EC" sz="1800" b="1" dirty="0" smtClean="0">
                          <a:effectLst/>
                        </a:rPr>
                        <a:t> (T1)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1110,39</a:t>
                      </a:r>
                      <a:endParaRPr lang="es-EC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413,22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err="1">
                          <a:effectLst/>
                        </a:rPr>
                        <a:t>Zhima</a:t>
                      </a:r>
                      <a:r>
                        <a:rPr lang="es-EC" sz="1800" b="1" dirty="0">
                          <a:effectLst/>
                        </a:rPr>
                        <a:t> del </a:t>
                      </a:r>
                      <a:r>
                        <a:rPr lang="es-EC" sz="1800" b="1" dirty="0" smtClean="0">
                          <a:effectLst/>
                        </a:rPr>
                        <a:t>caliente (T7)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618,52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246,48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ND</a:t>
                      </a:r>
                      <a:endParaRPr lang="es-EC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247" marR="40247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9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ángulo 4"/>
          <p:cNvSpPr>
            <a:spLocks noChangeArrowheads="1"/>
          </p:cNvSpPr>
          <p:nvPr/>
        </p:nvSpPr>
        <p:spPr bwMode="auto">
          <a:xfrm>
            <a:off x="2098676" y="1031875"/>
            <a:ext cx="6950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s-EC" altLang="es-EC" dirty="0"/>
          </a:p>
        </p:txBody>
      </p:sp>
      <p:sp>
        <p:nvSpPr>
          <p:cNvPr id="58372" name="Rectángulo 5"/>
          <p:cNvSpPr>
            <a:spLocks noChangeArrowheads="1"/>
          </p:cNvSpPr>
          <p:nvPr/>
        </p:nvSpPr>
        <p:spPr bwMode="auto">
          <a:xfrm>
            <a:off x="9048750" y="6434139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/>
              <a:t>Perrin et. Al.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688287"/>
              </p:ext>
            </p:extLst>
          </p:nvPr>
        </p:nvGraphicFramePr>
        <p:xfrm>
          <a:off x="1544780" y="631555"/>
          <a:ext cx="9485170" cy="5791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25985"/>
                <a:gridCol w="1449574"/>
                <a:gridCol w="1297981"/>
                <a:gridCol w="1297981"/>
                <a:gridCol w="1297981"/>
                <a:gridCol w="915668"/>
              </a:tblGrid>
              <a:tr h="471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Variedades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Beneficio neto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B.N. Marginal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Costo variable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C. V. Marginal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TRN%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</a:rPr>
                        <a:t>Chazo (T15)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3330,08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898,35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1600,38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277,92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575,85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>
                          <a:effectLst/>
                        </a:rPr>
                        <a:t>Hantzi</a:t>
                      </a:r>
                      <a:r>
                        <a:rPr lang="es-EC" sz="2000" b="1" dirty="0">
                          <a:effectLst/>
                        </a:rPr>
                        <a:t> </a:t>
                      </a:r>
                      <a:r>
                        <a:rPr lang="es-EC" sz="2000" b="1" dirty="0" err="1" smtClean="0">
                          <a:effectLst/>
                        </a:rPr>
                        <a:t>Huadango</a:t>
                      </a:r>
                      <a:r>
                        <a:rPr lang="es-EC" sz="2000" b="1" dirty="0" smtClean="0">
                          <a:effectLst/>
                        </a:rPr>
                        <a:t> (T4)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1729,70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620,43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7,66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3,75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204,28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 smtClean="0">
                          <a:effectLst/>
                        </a:rPr>
                        <a:t>Licto</a:t>
                      </a:r>
                      <a:r>
                        <a:rPr lang="es-EC" sz="2000" b="1" dirty="0" smtClean="0">
                          <a:effectLst/>
                        </a:rPr>
                        <a:t> (T17)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1722,04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616,68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203,99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67,42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302,59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Amarillo </a:t>
                      </a:r>
                      <a:r>
                        <a:rPr lang="es-EC" sz="2000" b="1" dirty="0" err="1" smtClean="0">
                          <a:effectLst/>
                        </a:rPr>
                        <a:t>tusilla</a:t>
                      </a:r>
                      <a:r>
                        <a:rPr lang="es-EC" sz="2000" b="1" dirty="0" smtClean="0">
                          <a:effectLst/>
                        </a:rPr>
                        <a:t> (T10)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1518,04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549,27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61,08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20,71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294,87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>
                          <a:effectLst/>
                        </a:rPr>
                        <a:t>Tzapa</a:t>
                      </a:r>
                      <a:r>
                        <a:rPr lang="es-EC" sz="2000" b="1" dirty="0">
                          <a:effectLst/>
                        </a:rPr>
                        <a:t> </a:t>
                      </a:r>
                      <a:r>
                        <a:rPr lang="es-EC" sz="2000" b="1" dirty="0" err="1" smtClean="0">
                          <a:effectLst/>
                        </a:rPr>
                        <a:t>sara</a:t>
                      </a:r>
                      <a:r>
                        <a:rPr lang="es-EC" sz="2000" b="1" dirty="0" smtClean="0">
                          <a:effectLst/>
                        </a:rPr>
                        <a:t> (T2)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1456,97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528,55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96,96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32,11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301,98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>
                          <a:effectLst/>
                        </a:rPr>
                        <a:t>Zhima</a:t>
                      </a:r>
                      <a:r>
                        <a:rPr lang="es-EC" sz="2000" b="1" dirty="0">
                          <a:effectLst/>
                        </a:rPr>
                        <a:t> chica </a:t>
                      </a:r>
                      <a:r>
                        <a:rPr lang="es-EC" sz="2000" b="1" dirty="0" smtClean="0">
                          <a:effectLst/>
                        </a:rPr>
                        <a:t>tuza (T8)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1360,01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496,44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136,85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46,09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296,90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>
                          <a:effectLst/>
                        </a:rPr>
                        <a:t>Killu</a:t>
                      </a:r>
                      <a:r>
                        <a:rPr lang="es-EC" sz="2000" b="1" dirty="0">
                          <a:effectLst/>
                        </a:rPr>
                        <a:t> bola </a:t>
                      </a:r>
                      <a:r>
                        <a:rPr lang="es-EC" sz="2000" b="1" dirty="0" err="1" smtClean="0">
                          <a:effectLst/>
                        </a:rPr>
                        <a:t>sara</a:t>
                      </a:r>
                      <a:r>
                        <a:rPr lang="es-EC" sz="2000" b="1" dirty="0" smtClean="0">
                          <a:effectLst/>
                        </a:rPr>
                        <a:t> (T3)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1223,16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450,35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112,77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37,13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303,73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>
                          <a:effectLst/>
                        </a:rPr>
                        <a:t>Yura</a:t>
                      </a:r>
                      <a:r>
                        <a:rPr lang="es-EC" sz="2000" b="1" dirty="0">
                          <a:effectLst/>
                        </a:rPr>
                        <a:t> </a:t>
                      </a:r>
                      <a:r>
                        <a:rPr lang="es-EC" sz="2000" b="1" dirty="0" err="1" smtClean="0">
                          <a:effectLst/>
                        </a:rPr>
                        <a:t>sara</a:t>
                      </a:r>
                      <a:r>
                        <a:rPr lang="es-EC" sz="2000" b="1" dirty="0" smtClean="0">
                          <a:effectLst/>
                        </a:rPr>
                        <a:t> (T1)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1110,39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413,22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0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491,88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166,74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295,00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  <a:tr h="235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>
                          <a:effectLst/>
                        </a:rPr>
                        <a:t>Zhima</a:t>
                      </a:r>
                      <a:r>
                        <a:rPr lang="es-EC" sz="2000" b="1" dirty="0">
                          <a:effectLst/>
                        </a:rPr>
                        <a:t> del </a:t>
                      </a:r>
                      <a:r>
                        <a:rPr lang="es-EC" sz="2000" b="1" dirty="0" smtClean="0">
                          <a:effectLst/>
                        </a:rPr>
                        <a:t>caliente (T7)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618,52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 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246,48</a:t>
                      </a:r>
                      <a:endParaRPr lang="es-EC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 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364" marR="31364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95350" y="16669"/>
            <a:ext cx="10706100" cy="1219200"/>
          </a:xfrm>
        </p:spPr>
        <p:txBody>
          <a:bodyPr>
            <a:normAutofit/>
          </a:bodyPr>
          <a:lstStyle/>
          <a:p>
            <a:pPr algn="ctr"/>
            <a:r>
              <a:rPr lang="es-ES" altLang="es-EC" sz="2800" b="1" dirty="0"/>
              <a:t>Análisis Marginal De Los Tratamientos No Dominados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3666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73052" y="197404"/>
            <a:ext cx="9442648" cy="6789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C" b="1" dirty="0" smtClean="0"/>
              <a:t>ANÁLISIS ECONÓMICO (</a:t>
            </a:r>
            <a:r>
              <a:rPr lang="es-EC" altLang="es-EC" b="1" dirty="0" smtClean="0"/>
              <a:t>COSTO BENEFICIO) </a:t>
            </a:r>
            <a:r>
              <a:rPr lang="es-EC" altLang="es-EC" dirty="0"/>
              <a:t/>
            </a:r>
            <a:br>
              <a:rPr lang="es-EC" altLang="es-EC" dirty="0"/>
            </a:br>
            <a:endParaRPr lang="es-EC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072872"/>
              </p:ext>
            </p:extLst>
          </p:nvPr>
        </p:nvGraphicFramePr>
        <p:xfrm>
          <a:off x="1600201" y="899486"/>
          <a:ext cx="10153648" cy="575484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38349"/>
                <a:gridCol w="1569493"/>
                <a:gridCol w="1371399"/>
                <a:gridCol w="807018"/>
                <a:gridCol w="1118219"/>
                <a:gridCol w="970531"/>
                <a:gridCol w="928335"/>
                <a:gridCol w="1350304"/>
              </a:tblGrid>
              <a:tr h="81082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Variables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Tratamientos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Rendimiento ajustado 10%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Pre. Vent.(kg)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Beneficio campo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Costo T.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Ben. Neto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B/C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Chazo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T15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3523,69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1,20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4228,43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1633,51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2594,91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1,59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I-103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4128,32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3632,92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1817,61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1815,31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1,00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Negro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T16   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3765,73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3313,84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1737,70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1576,13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424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</a:rPr>
                        <a:t>I-102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T13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3749,90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3299,91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1734,31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1565,59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0,90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30314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</a:rPr>
                        <a:t> </a:t>
                      </a:r>
                      <a:r>
                        <a:rPr lang="es-EC" sz="1800" u="none" strike="noStrike" dirty="0">
                          <a:effectLst/>
                        </a:rPr>
                        <a:t>I-101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T12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3829,45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0,88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3369,91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1788,00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1581,91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39565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Morocho suave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T9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3335,81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2935,52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1642,00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1293,52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0,79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3299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</a:rPr>
                        <a:t>I-122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T14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3304,51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2907,97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1635,88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1272,09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0,78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841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Hantzi Huadango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T4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2670,61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2350,13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1436,43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913,70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0,64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Licto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T17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2657,64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2338,72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1432,68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906,04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0,63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Penipe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T18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2530,76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2227,07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1404,77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822,30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0,59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Amarillo tusilla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T10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2349,22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2067,31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1365,27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702,04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0,51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Tzapa sara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T2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2256,27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1985,52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1344,55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640,97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0,48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18949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Zhima chica tuza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T8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2109,61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1856,46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1312,44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544,01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0,41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Killu bola sara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T3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1901,72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1673,51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1266,35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407,16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0,32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2754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Yura sara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T1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1731,38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1523,62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1229,22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294,39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0,24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  <a:tr h="54311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Zhima del caliente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T7    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982,95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0,88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865,00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1062,48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-197,48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-0,19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6" marR="7886" marT="788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1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Marcador de contenido 1"/>
          <p:cNvSpPr>
            <a:spLocks noGrp="1"/>
          </p:cNvSpPr>
          <p:nvPr>
            <p:ph idx="1"/>
          </p:nvPr>
        </p:nvSpPr>
        <p:spPr>
          <a:xfrm>
            <a:off x="1638300" y="1524544"/>
            <a:ext cx="9658350" cy="4971505"/>
          </a:xfrm>
        </p:spPr>
        <p:txBody>
          <a:bodyPr>
            <a:normAutofit/>
          </a:bodyPr>
          <a:lstStyle/>
          <a:p>
            <a:pPr algn="just"/>
            <a:r>
              <a:rPr lang="es-ES" altLang="es-EC" sz="2200" dirty="0"/>
              <a:t>Las variedades: I-102, Chazo, </a:t>
            </a:r>
            <a:r>
              <a:rPr lang="es-ES" altLang="es-EC" sz="2200" dirty="0" err="1"/>
              <a:t>Licto</a:t>
            </a:r>
            <a:r>
              <a:rPr lang="es-ES" altLang="es-EC" sz="2200" dirty="0"/>
              <a:t>, </a:t>
            </a:r>
            <a:r>
              <a:rPr lang="es-ES" altLang="es-EC" sz="2200" dirty="0" err="1"/>
              <a:t>Penipe</a:t>
            </a:r>
            <a:r>
              <a:rPr lang="es-ES" altLang="es-EC" sz="2200" dirty="0"/>
              <a:t>, según porcentaje de área afecta propuesta por el CIMMYT presentan una severidad aparentemente leve, mientras que el resto de variedades, </a:t>
            </a:r>
            <a:r>
              <a:rPr lang="es-ES" altLang="es-EC" sz="2200" dirty="0" err="1"/>
              <a:t>Yura</a:t>
            </a:r>
            <a:r>
              <a:rPr lang="es-ES" altLang="es-EC" sz="2200" dirty="0"/>
              <a:t> </a:t>
            </a:r>
            <a:r>
              <a:rPr lang="es-ES" altLang="es-EC" sz="2200" dirty="0" err="1"/>
              <a:t>sara</a:t>
            </a:r>
            <a:r>
              <a:rPr lang="es-ES" altLang="es-EC" sz="2200" dirty="0"/>
              <a:t>, </a:t>
            </a:r>
            <a:r>
              <a:rPr lang="es-ES" altLang="es-EC" sz="2200" dirty="0" err="1"/>
              <a:t>Tzapa</a:t>
            </a:r>
            <a:r>
              <a:rPr lang="es-ES" altLang="es-EC" sz="2200" dirty="0"/>
              <a:t> </a:t>
            </a:r>
            <a:r>
              <a:rPr lang="es-ES" altLang="es-EC" sz="2200" dirty="0" err="1"/>
              <a:t>sara</a:t>
            </a:r>
            <a:r>
              <a:rPr lang="es-ES" altLang="es-EC" sz="2200" dirty="0"/>
              <a:t>, </a:t>
            </a:r>
            <a:r>
              <a:rPr lang="es-ES" altLang="es-EC" sz="2200" dirty="0" err="1"/>
              <a:t>Killu</a:t>
            </a:r>
            <a:r>
              <a:rPr lang="es-ES" altLang="es-EC" sz="2200" dirty="0"/>
              <a:t> bola </a:t>
            </a:r>
            <a:r>
              <a:rPr lang="es-ES" altLang="es-EC" sz="2200" dirty="0" err="1"/>
              <a:t>sara</a:t>
            </a:r>
            <a:r>
              <a:rPr lang="es-ES" altLang="es-EC" sz="2200" dirty="0"/>
              <a:t>, </a:t>
            </a:r>
            <a:r>
              <a:rPr lang="es-ES" altLang="es-EC" sz="2200" dirty="0" err="1"/>
              <a:t>Hantzi</a:t>
            </a:r>
            <a:r>
              <a:rPr lang="es-ES" altLang="es-EC" sz="2200" dirty="0"/>
              <a:t> </a:t>
            </a:r>
            <a:r>
              <a:rPr lang="es-ES" altLang="es-EC" sz="2200" dirty="0" err="1"/>
              <a:t>Huadango</a:t>
            </a:r>
            <a:r>
              <a:rPr lang="es-ES" altLang="es-EC" sz="2200" dirty="0"/>
              <a:t>, </a:t>
            </a:r>
            <a:r>
              <a:rPr lang="es-ES" altLang="es-EC" sz="2200" dirty="0" err="1"/>
              <a:t>Zhima</a:t>
            </a:r>
            <a:r>
              <a:rPr lang="es-ES" altLang="es-EC" sz="2200" dirty="0"/>
              <a:t> del caliente, </a:t>
            </a:r>
            <a:r>
              <a:rPr lang="es-ES" altLang="es-EC" sz="2200" dirty="0" err="1"/>
              <a:t>Zhima</a:t>
            </a:r>
            <a:r>
              <a:rPr lang="es-ES" altLang="es-EC" sz="2200" dirty="0"/>
              <a:t> chica tuza, Morocho suave, Amarillo </a:t>
            </a:r>
            <a:r>
              <a:rPr lang="es-ES" altLang="es-EC" sz="2200" dirty="0" err="1"/>
              <a:t>tusilla</a:t>
            </a:r>
            <a:r>
              <a:rPr lang="es-ES" altLang="es-EC" sz="2200" dirty="0"/>
              <a:t> I-122, I-101, Considerándoles por el mismo autor como una infección muy leve. </a:t>
            </a:r>
            <a:endParaRPr lang="es-EC" altLang="es-EC" sz="2200" dirty="0"/>
          </a:p>
          <a:p>
            <a:pPr algn="just"/>
            <a:r>
              <a:rPr lang="es-ES" altLang="es-EC" sz="2200" dirty="0"/>
              <a:t>En la roya común la variedad de Maíz negro presentó ABC de 23.76, con una porcentaje de área afectado de 1,3%. Que según </a:t>
            </a:r>
            <a:r>
              <a:rPr lang="es-ES" altLang="es-EC" sz="2200" dirty="0" err="1"/>
              <a:t>Cobb</a:t>
            </a:r>
            <a:r>
              <a:rPr lang="es-ES" altLang="es-EC" sz="2200" dirty="0"/>
              <a:t>, et. 1949 el área afectada le corresponde a una infección baja. La variedad INIAP I-103 presentó ABC de 246.46 con un porcentaje total área afecta de 10,2%.  Que según el mismo autor tiene una infección moderada.</a:t>
            </a:r>
            <a:endParaRPr lang="es-EC" altLang="es-EC" sz="2200" dirty="0"/>
          </a:p>
          <a:p>
            <a:endParaRPr lang="es-EC" altLang="es-EC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6789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C" b="1" u="sng">
                <a:effectLst/>
              </a:rPr>
              <a:t/>
            </a:r>
            <a:br>
              <a:rPr lang="es-EC" b="1" u="sng">
                <a:effectLst/>
              </a:rPr>
            </a:br>
            <a:endParaRPr lang="es-EC"/>
          </a:p>
        </p:txBody>
      </p:sp>
      <p:sp>
        <p:nvSpPr>
          <p:cNvPr id="60420" name="Rectángulo 3"/>
          <p:cNvSpPr>
            <a:spLocks noChangeArrowheads="1"/>
          </p:cNvSpPr>
          <p:nvPr/>
        </p:nvSpPr>
        <p:spPr bwMode="auto">
          <a:xfrm>
            <a:off x="1981200" y="539751"/>
            <a:ext cx="5113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3600" b="1"/>
              <a:t>CONCLUSIONES</a:t>
            </a:r>
            <a:endParaRPr lang="es-EC" altLang="es-EC" sz="3600"/>
          </a:p>
        </p:txBody>
      </p:sp>
    </p:spTree>
    <p:extLst>
      <p:ext uri="{BB962C8B-B14F-4D97-AF65-F5344CB8AC3E}">
        <p14:creationId xmlns:p14="http://schemas.microsoft.com/office/powerpoint/2010/main" val="27873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79204" y="508612"/>
            <a:ext cx="8978001" cy="68714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800" b="1" dirty="0">
                <a:latin typeface="Constantia" panose="02030602050306030303" pitchFamily="18" charset="0"/>
              </a:rPr>
              <a:t>MANCHA NORTENAÑA </a:t>
            </a:r>
            <a:r>
              <a:rPr lang="es-ES" sz="2800" i="1" dirty="0">
                <a:latin typeface="Constantia" panose="02030602050306030303" pitchFamily="18" charset="0"/>
              </a:rPr>
              <a:t>(</a:t>
            </a:r>
            <a:r>
              <a:rPr lang="es-ES" sz="2800" i="1" dirty="0" err="1">
                <a:latin typeface="Constantia" panose="02030602050306030303" pitchFamily="18" charset="0"/>
              </a:rPr>
              <a:t>Setosphaerea</a:t>
            </a:r>
            <a:r>
              <a:rPr lang="es-ES" sz="2800" i="1" dirty="0">
                <a:latin typeface="Constantia" panose="02030602050306030303" pitchFamily="18" charset="0"/>
              </a:rPr>
              <a:t> </a:t>
            </a:r>
            <a:r>
              <a:rPr lang="es-ES" sz="2800" i="1" dirty="0" err="1">
                <a:latin typeface="Constantia" panose="02030602050306030303" pitchFamily="18" charset="0"/>
              </a:rPr>
              <a:t>turcica</a:t>
            </a:r>
            <a:r>
              <a:rPr lang="es-ES" sz="2800" i="1" dirty="0">
                <a:latin typeface="Constantia" panose="02030602050306030303" pitchFamily="18" charset="0"/>
              </a:rPr>
              <a:t>)</a:t>
            </a:r>
            <a:endParaRPr lang="es-ES" sz="2800" dirty="0">
              <a:latin typeface="Constantia" panose="02030602050306030303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t="25715" r="45204" b="14818"/>
          <a:stretch/>
        </p:blipFill>
        <p:spPr>
          <a:xfrm>
            <a:off x="1308295" y="1378634"/>
            <a:ext cx="5405946" cy="4853355"/>
          </a:xfrm>
          <a:ln w="19050">
            <a:solidFill>
              <a:schemeClr val="accent2"/>
            </a:solidFill>
          </a:ln>
          <a:effectLst>
            <a:softEdge rad="12700"/>
          </a:effectLst>
        </p:spPr>
      </p:pic>
      <p:sp>
        <p:nvSpPr>
          <p:cNvPr id="13316" name="6 CuadroTexto"/>
          <p:cNvSpPr txBox="1">
            <a:spLocks noChangeArrowheads="1"/>
          </p:cNvSpPr>
          <p:nvPr/>
        </p:nvSpPr>
        <p:spPr bwMode="auto">
          <a:xfrm>
            <a:off x="7300425" y="2711352"/>
            <a:ext cx="3286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sz="2000" b="1" dirty="0">
                <a:latin typeface="Constantia" panose="02030602050306030303" pitchFamily="18" charset="0"/>
              </a:rPr>
              <a:t>Síntomas </a:t>
            </a:r>
          </a:p>
          <a:p>
            <a:pPr eaLnBrk="1" hangingPunct="1"/>
            <a:r>
              <a:rPr lang="es-ES" altLang="es-EC" sz="2000" dirty="0" smtClean="0">
                <a:latin typeface="Constantia" panose="02030602050306030303" pitchFamily="18" charset="0"/>
              </a:rPr>
              <a:t>Manchas elípticas de color verde grisáceo </a:t>
            </a:r>
            <a:endParaRPr lang="es-ES" altLang="es-EC" sz="2000" dirty="0">
              <a:latin typeface="Constantia" panose="02030602050306030303" pitchFamily="18" charset="0"/>
            </a:endParaRPr>
          </a:p>
          <a:p>
            <a:pPr eaLnBrk="1" hangingPunct="1"/>
            <a:endParaRPr lang="es-ES" altLang="es-EC" sz="2000" dirty="0">
              <a:latin typeface="Constantia" panose="02030602050306030303" pitchFamily="18" charset="0"/>
            </a:endParaRPr>
          </a:p>
          <a:p>
            <a:pPr eaLnBrk="1" hangingPunct="1"/>
            <a:r>
              <a:rPr lang="es-ES" altLang="es-EC" sz="2000" dirty="0">
                <a:latin typeface="Constantia" panose="02030602050306030303" pitchFamily="18" charset="0"/>
              </a:rPr>
              <a:t>Temperatura= </a:t>
            </a:r>
            <a:r>
              <a:rPr lang="es-ES" altLang="es-EC" sz="2000" dirty="0" smtClean="0">
                <a:latin typeface="Constantia" panose="02030602050306030303" pitchFamily="18" charset="0"/>
              </a:rPr>
              <a:t>(19-27) </a:t>
            </a:r>
            <a:r>
              <a:rPr lang="es-ES" altLang="es-EC" sz="2000" dirty="0" err="1">
                <a:latin typeface="Constantia" panose="02030602050306030303" pitchFamily="18" charset="0"/>
              </a:rPr>
              <a:t>ºC</a:t>
            </a:r>
            <a:endParaRPr lang="es-ES" altLang="es-EC" sz="2000" dirty="0">
              <a:latin typeface="Constantia" panose="02030602050306030303" pitchFamily="18" charset="0"/>
            </a:endParaRPr>
          </a:p>
          <a:p>
            <a:pPr eaLnBrk="1" hangingPunct="1"/>
            <a:r>
              <a:rPr lang="es-ES" altLang="es-EC" sz="2000" dirty="0">
                <a:latin typeface="Constantia" panose="02030602050306030303" pitchFamily="18" charset="0"/>
              </a:rPr>
              <a:t>HR%= Mayor 90%</a:t>
            </a:r>
          </a:p>
        </p:txBody>
      </p:sp>
    </p:spTree>
    <p:extLst>
      <p:ext uri="{BB962C8B-B14F-4D97-AF65-F5344CB8AC3E}">
        <p14:creationId xmlns:p14="http://schemas.microsoft.com/office/powerpoint/2010/main" val="32738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Marcador de contenido 1"/>
          <p:cNvSpPr>
            <a:spLocks noGrp="1"/>
          </p:cNvSpPr>
          <p:nvPr>
            <p:ph idx="1"/>
          </p:nvPr>
        </p:nvSpPr>
        <p:spPr>
          <a:xfrm>
            <a:off x="2114550" y="1524545"/>
            <a:ext cx="9715500" cy="546680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altLang="es-EC" sz="2400" dirty="0"/>
              <a:t>La pudrición de la mazorca fue más severa en las variedades locales Chazo, </a:t>
            </a:r>
            <a:r>
              <a:rPr lang="es-ES" altLang="es-EC" sz="2400" dirty="0" err="1"/>
              <a:t>Penipe</a:t>
            </a:r>
            <a:r>
              <a:rPr lang="es-ES" altLang="es-EC" sz="2400" dirty="0"/>
              <a:t> con medias de 24, 6 y 21,4 % que según la escala de la calificación propuesta por CIMMYT tiene una pudrición moderada  mientras que la variedad I-103 tuvo una media de 4,4% es decir  una pudrición ligera. </a:t>
            </a:r>
            <a:endParaRPr lang="es-EC" altLang="es-EC" sz="2400" dirty="0"/>
          </a:p>
          <a:p>
            <a:pPr algn="just"/>
            <a:r>
              <a:rPr lang="es-ES" altLang="es-EC" sz="2400" dirty="0"/>
              <a:t>En las variables de importancia agronómica se determinó que las variedades I-103 y I-101 fueron más precoces (94, y 99 días respectivamente) la floración femenina. Para altura de la planta se observó que la variedad I-103 fue la más pequeña  (1,65 m).  Para número de mazorcas por planta se observó que las variedades mejoradas I-103, I-122, Negro, Chazo, </a:t>
            </a:r>
            <a:r>
              <a:rPr lang="es-ES" altLang="es-EC" sz="2400" dirty="0" err="1"/>
              <a:t>Licto</a:t>
            </a:r>
            <a:r>
              <a:rPr lang="es-ES" altLang="es-EC" sz="2400" dirty="0"/>
              <a:t>, I-101 (1,7 </a:t>
            </a:r>
            <a:r>
              <a:rPr lang="es-ES" altLang="es-EC" sz="2400" dirty="0" err="1"/>
              <a:t>mz</a:t>
            </a:r>
            <a:r>
              <a:rPr lang="es-ES" altLang="es-EC" sz="2400" dirty="0"/>
              <a:t>. /pl.) Para variables de la mazorca se observó que la variedad </a:t>
            </a:r>
            <a:r>
              <a:rPr lang="es-ES" altLang="es-EC" sz="2400" dirty="0" err="1"/>
              <a:t>Hantzi</a:t>
            </a:r>
            <a:r>
              <a:rPr lang="es-ES" altLang="es-EC" sz="2400" dirty="0"/>
              <a:t> </a:t>
            </a:r>
            <a:r>
              <a:rPr lang="es-ES" altLang="es-EC" sz="2400" dirty="0" err="1"/>
              <a:t>huadango</a:t>
            </a:r>
            <a:r>
              <a:rPr lang="es-ES" altLang="es-EC" sz="2400" dirty="0"/>
              <a:t> tuvo la mayor longitud de mazorca (16.53 cm), la variedad con mayor diámetro de mazorca </a:t>
            </a:r>
            <a:r>
              <a:rPr lang="es-ES" altLang="es-EC" sz="2400" dirty="0" err="1"/>
              <a:t>fué</a:t>
            </a:r>
            <a:r>
              <a:rPr lang="es-ES" altLang="es-EC" sz="2400" dirty="0"/>
              <a:t> Chazo (5.83cm.).</a:t>
            </a:r>
            <a:endParaRPr lang="es-EC" altLang="es-EC" sz="2400" dirty="0"/>
          </a:p>
          <a:p>
            <a:pPr algn="just"/>
            <a:r>
              <a:rPr lang="es-ES" altLang="es-EC" sz="2000" dirty="0"/>
              <a:t/>
            </a:r>
            <a:br>
              <a:rPr lang="es-ES" altLang="es-EC" sz="2000" dirty="0"/>
            </a:br>
            <a:endParaRPr lang="es-EC" altLang="es-EC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6789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C" b="1" u="sng">
                <a:effectLst/>
              </a:rPr>
              <a:t/>
            </a:r>
            <a:br>
              <a:rPr lang="es-EC" b="1" u="sng">
                <a:effectLst/>
              </a:rPr>
            </a:br>
            <a:endParaRPr lang="es-EC"/>
          </a:p>
        </p:txBody>
      </p:sp>
      <p:sp>
        <p:nvSpPr>
          <p:cNvPr id="61444" name="Rectángulo 3"/>
          <p:cNvSpPr>
            <a:spLocks noChangeArrowheads="1"/>
          </p:cNvSpPr>
          <p:nvPr/>
        </p:nvSpPr>
        <p:spPr bwMode="auto">
          <a:xfrm>
            <a:off x="1981200" y="539751"/>
            <a:ext cx="5113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3600" b="1"/>
              <a:t>CONCLUSIONES</a:t>
            </a:r>
            <a:endParaRPr lang="es-EC" altLang="es-EC" sz="3600"/>
          </a:p>
        </p:txBody>
      </p:sp>
    </p:spTree>
    <p:extLst>
      <p:ext uri="{BB962C8B-B14F-4D97-AF65-F5344CB8AC3E}">
        <p14:creationId xmlns:p14="http://schemas.microsoft.com/office/powerpoint/2010/main" val="359561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Marcador de contenido 1"/>
          <p:cNvSpPr>
            <a:spLocks noGrp="1"/>
          </p:cNvSpPr>
          <p:nvPr>
            <p:ph idx="1"/>
          </p:nvPr>
        </p:nvSpPr>
        <p:spPr>
          <a:xfrm>
            <a:off x="1981200" y="1981200"/>
            <a:ext cx="8915400" cy="2343150"/>
          </a:xfrm>
        </p:spPr>
        <p:txBody>
          <a:bodyPr>
            <a:normAutofit lnSpcReduction="10000"/>
          </a:bodyPr>
          <a:lstStyle/>
          <a:p>
            <a:r>
              <a:rPr lang="es-ES" altLang="es-EC" sz="2400" dirty="0"/>
              <a:t>El rendimiento por hectárea más alto se obtuvo en la variedad mejorada INIAP -103 con 4587,02 kg./has</a:t>
            </a:r>
            <a:endParaRPr lang="es-EC" altLang="es-EC" sz="2400" dirty="0"/>
          </a:p>
          <a:p>
            <a:r>
              <a:rPr lang="es-ES" altLang="es-EC" sz="2400" dirty="0"/>
              <a:t>El mayor valor en la relación costo beneficio fue mayor para la  variedad Chazo es decir que por cada dólar invertido se recupera 1, 59 dólares.</a:t>
            </a:r>
            <a:r>
              <a:rPr lang="es-ES" altLang="es-EC" sz="2000" dirty="0"/>
              <a:t/>
            </a:r>
            <a:br>
              <a:rPr lang="es-ES" altLang="es-EC" sz="2000" dirty="0"/>
            </a:br>
            <a:endParaRPr lang="es-EC" altLang="es-EC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6789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C" b="1" u="sng">
                <a:effectLst/>
              </a:rPr>
              <a:t/>
            </a:r>
            <a:br>
              <a:rPr lang="es-EC" b="1" u="sng">
                <a:effectLst/>
              </a:rPr>
            </a:br>
            <a:endParaRPr lang="es-EC"/>
          </a:p>
        </p:txBody>
      </p:sp>
      <p:sp>
        <p:nvSpPr>
          <p:cNvPr id="62468" name="Rectángulo 3"/>
          <p:cNvSpPr>
            <a:spLocks noChangeArrowheads="1"/>
          </p:cNvSpPr>
          <p:nvPr/>
        </p:nvSpPr>
        <p:spPr bwMode="auto">
          <a:xfrm>
            <a:off x="1981200" y="539751"/>
            <a:ext cx="5113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s-EC" sz="3600" b="1"/>
              <a:t>CONCLUSIONES</a:t>
            </a:r>
            <a:endParaRPr lang="es-EC" altLang="es-EC" sz="3600"/>
          </a:p>
        </p:txBody>
      </p:sp>
    </p:spTree>
    <p:extLst>
      <p:ext uri="{BB962C8B-B14F-4D97-AF65-F5344CB8AC3E}">
        <p14:creationId xmlns:p14="http://schemas.microsoft.com/office/powerpoint/2010/main" val="41344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s-EC" smtClean="0"/>
              <a:t>Evaluar las variedades resistentes y susceptibles en otras localidades para confirmar los niveles de resistencia a mancha norteña roya y pudrición de la mazorca.</a:t>
            </a:r>
            <a:endParaRPr lang="es-EC" altLang="es-EC" smtClean="0"/>
          </a:p>
          <a:p>
            <a:r>
              <a:rPr lang="es-ES" altLang="es-EC" smtClean="0"/>
              <a:t>Realizar estudios de resistencia a la pudrición de la mazorca en la variedad Chazo ya que sus rendimientos se ven afectados por esta enfermedad.</a:t>
            </a:r>
          </a:p>
          <a:p>
            <a:r>
              <a:rPr lang="es-ES" altLang="es-EC" smtClean="0"/>
              <a:t>Se recomienda la siembra de I-103 por ser la variedad más precoz, y por tener un rendimiento mayor a todos sin embargo por el mayor redito económico la variedad chazo seria una buena opción  </a:t>
            </a:r>
          </a:p>
          <a:p>
            <a:r>
              <a:rPr lang="es-ES" altLang="es-EC" smtClean="0"/>
              <a:t>  </a:t>
            </a:r>
            <a:endParaRPr lang="es-EC" altLang="es-EC" smtClean="0"/>
          </a:p>
          <a:p>
            <a:endParaRPr lang="es-EC" altLang="es-EC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7563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x-none" b="1" smtClean="0">
                <a:effectLst/>
              </a:rPr>
              <a:t> </a:t>
            </a:r>
            <a:r>
              <a:rPr lang="es-EC" b="1" u="sng">
                <a:effectLst/>
              </a:rPr>
              <a:t/>
            </a:r>
            <a:br>
              <a:rPr lang="es-EC" b="1" u="sng">
                <a:effectLst/>
              </a:rPr>
            </a:br>
            <a:r>
              <a:rPr lang="x-none" b="1" smtClean="0">
                <a:effectLst/>
              </a:rPr>
              <a:t>RECOMENDACIONES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58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17055" r="7710" b="20518"/>
          <a:stretch>
            <a:fillRect/>
          </a:stretch>
        </p:blipFill>
        <p:spPr>
          <a:xfrm>
            <a:off x="2279650" y="1268413"/>
            <a:ext cx="7848600" cy="439261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C" sz="6600"/>
              <a:t>GRACIAS</a:t>
            </a:r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3503712" y="5301208"/>
            <a:ext cx="6912768" cy="12192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anose="02030602050306030303" pitchFamily="18" charset="0"/>
              </a:defRPr>
            </a:lvl9pPr>
          </a:lstStyle>
          <a:p>
            <a:pPr>
              <a:defRPr/>
            </a:pPr>
            <a:r>
              <a:rPr lang="es-EC" sz="6000"/>
              <a:t>POR SU ATENCIÓN </a:t>
            </a:r>
          </a:p>
        </p:txBody>
      </p:sp>
    </p:spTree>
    <p:extLst>
      <p:ext uri="{BB962C8B-B14F-4D97-AF65-F5344CB8AC3E}">
        <p14:creationId xmlns:p14="http://schemas.microsoft.com/office/powerpoint/2010/main" val="40549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815153" y="624110"/>
            <a:ext cx="9689460" cy="12808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600" b="1" dirty="0">
                <a:latin typeface="Constantia" panose="02030602050306030303" pitchFamily="18" charset="0"/>
              </a:rPr>
              <a:t>ROYA COMÚN </a:t>
            </a:r>
            <a:r>
              <a:rPr lang="es-ES" dirty="0" smtClean="0">
                <a:latin typeface="Constantia" panose="02030602050306030303" pitchFamily="18" charset="0"/>
              </a:rPr>
              <a:t>(</a:t>
            </a:r>
            <a:r>
              <a:rPr lang="es-ES" i="1" dirty="0" err="1" smtClean="0">
                <a:latin typeface="Constantia" panose="02030602050306030303" pitchFamily="18" charset="0"/>
              </a:rPr>
              <a:t>Puccinia</a:t>
            </a:r>
            <a:r>
              <a:rPr lang="es-ES" i="1" dirty="0" smtClean="0">
                <a:latin typeface="Constantia" panose="02030602050306030303" pitchFamily="18" charset="0"/>
              </a:rPr>
              <a:t> </a:t>
            </a:r>
            <a:r>
              <a:rPr lang="es-ES" i="1" dirty="0" err="1" smtClean="0">
                <a:latin typeface="Constantia" panose="02030602050306030303" pitchFamily="18" charset="0"/>
              </a:rPr>
              <a:t>sorghi</a:t>
            </a:r>
            <a:r>
              <a:rPr lang="es-ES" i="1" dirty="0" smtClean="0">
                <a:latin typeface="Constantia" panose="02030602050306030303" pitchFamily="18" charset="0"/>
              </a:rPr>
              <a:t> </a:t>
            </a:r>
            <a:r>
              <a:rPr lang="es-ES" i="1" dirty="0" err="1" smtClean="0">
                <a:latin typeface="Constantia" panose="02030602050306030303" pitchFamily="18" charset="0"/>
              </a:rPr>
              <a:t>Schwein</a:t>
            </a:r>
            <a:r>
              <a:rPr lang="es-ES" dirty="0" smtClean="0">
                <a:latin typeface="Constantia" panose="02030602050306030303" pitchFamily="18" charset="0"/>
              </a:rPr>
              <a:t>) </a:t>
            </a:r>
            <a:endParaRPr lang="es-ES" dirty="0">
              <a:latin typeface="Constantia" panose="02030602050306030303" pitchFamily="18" charset="0"/>
            </a:endParaRPr>
          </a:p>
        </p:txBody>
      </p:sp>
      <p:sp>
        <p:nvSpPr>
          <p:cNvPr id="14339" name="3 CuadroTexto"/>
          <p:cNvSpPr txBox="1">
            <a:spLocks noChangeArrowheads="1"/>
          </p:cNvSpPr>
          <p:nvPr/>
        </p:nvSpPr>
        <p:spPr bwMode="auto">
          <a:xfrm>
            <a:off x="7248524" y="1571624"/>
            <a:ext cx="43935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sz="2400" dirty="0">
                <a:latin typeface="Constantia" panose="02030602050306030303" pitchFamily="18" charset="0"/>
              </a:rPr>
              <a:t>Síntomas </a:t>
            </a:r>
          </a:p>
          <a:p>
            <a:pPr eaLnBrk="1" hangingPunct="1"/>
            <a:endParaRPr lang="es-ES" altLang="es-EC" sz="2400" dirty="0">
              <a:latin typeface="Constantia" panose="02030602050306030303" pitchFamily="18" charset="0"/>
            </a:endParaRPr>
          </a:p>
          <a:p>
            <a:pPr algn="just" eaLnBrk="1" hangingPunct="1"/>
            <a:r>
              <a:rPr lang="es-EC" altLang="es-EC" sz="2400" dirty="0">
                <a:latin typeface="Constantia" panose="02030602050306030303" pitchFamily="18" charset="0"/>
              </a:rPr>
              <a:t>Son pústulas pequeñas </a:t>
            </a:r>
            <a:r>
              <a:rPr lang="es-EC" altLang="es-EC" sz="2400" dirty="0" smtClean="0">
                <a:latin typeface="Constantia" panose="02030602050306030303" pitchFamily="18" charset="0"/>
              </a:rPr>
              <a:t> </a:t>
            </a:r>
            <a:r>
              <a:rPr lang="es-EC" altLang="es-EC" sz="2400" dirty="0">
                <a:latin typeface="Constantia" panose="02030602050306030303" pitchFamily="18" charset="0"/>
              </a:rPr>
              <a:t>pulverulentas</a:t>
            </a:r>
            <a:r>
              <a:rPr lang="es-ES" altLang="es-EC" sz="2400" dirty="0">
                <a:latin typeface="Constantia" panose="02030602050306030303" pitchFamily="18" charset="0"/>
              </a:rPr>
              <a:t> de color café claro </a:t>
            </a:r>
          </a:p>
          <a:p>
            <a:pPr algn="just" eaLnBrk="1" hangingPunct="1"/>
            <a:endParaRPr lang="es-ES" altLang="es-EC" sz="2400" dirty="0">
              <a:latin typeface="Constantia" panose="02030602050306030303" pitchFamily="18" charset="0"/>
            </a:endParaRPr>
          </a:p>
          <a:p>
            <a:pPr algn="just" eaLnBrk="1" hangingPunct="1"/>
            <a:r>
              <a:rPr lang="es-ES" altLang="es-EC" sz="2400" dirty="0" smtClean="0">
                <a:latin typeface="Constantia" panose="02030602050306030303" pitchFamily="18" charset="0"/>
              </a:rPr>
              <a:t>Posteriormente la epidermis se rompe, mostrado lesiones negras. </a:t>
            </a:r>
            <a:endParaRPr lang="es-ES" altLang="es-EC" sz="2400" dirty="0">
              <a:latin typeface="Constantia" panose="02030602050306030303" pitchFamily="18" charset="0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23811" r="30051" b="18642"/>
          <a:stretch>
            <a:fillRect/>
          </a:stretch>
        </p:blipFill>
        <p:spPr bwMode="auto">
          <a:xfrm>
            <a:off x="1389414" y="1571624"/>
            <a:ext cx="5427311" cy="45434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5 CuadroTexto"/>
          <p:cNvSpPr txBox="1">
            <a:spLocks noChangeArrowheads="1"/>
          </p:cNvSpPr>
          <p:nvPr/>
        </p:nvSpPr>
        <p:spPr bwMode="auto">
          <a:xfrm>
            <a:off x="7429501" y="4627900"/>
            <a:ext cx="36004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sz="2400" dirty="0">
                <a:latin typeface="Constantia" panose="02030602050306030303" pitchFamily="18" charset="0"/>
              </a:rPr>
              <a:t>Temperatura (15-25°C) y humedad (≥ </a:t>
            </a:r>
            <a:r>
              <a:rPr lang="es-ES" altLang="es-EC" sz="2400" dirty="0" smtClean="0">
                <a:latin typeface="Constantia" panose="02030602050306030303" pitchFamily="18" charset="0"/>
              </a:rPr>
              <a:t>9o%)</a:t>
            </a:r>
            <a:endParaRPr lang="es-ES" altLang="es-EC" sz="2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C" b="1" dirty="0" smtClean="0">
                <a:latin typeface="Constantia" panose="02030602050306030303" pitchFamily="18" charset="0"/>
              </a:rPr>
              <a:t>PUDRICIÓN DE LA MAZORCA</a:t>
            </a:r>
            <a:endParaRPr lang="es-EC" b="1" dirty="0">
              <a:latin typeface="Constantia" panose="02030602050306030303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009336" y="1812388"/>
            <a:ext cx="4335193" cy="37856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2400" dirty="0" smtClean="0">
                <a:latin typeface="Constantia" panose="02030602050306030303" pitchFamily="18" charset="0"/>
              </a:rPr>
              <a:t>Los hongos que causan pudrición son </a:t>
            </a:r>
            <a:r>
              <a:rPr lang="es-EC" sz="2400" dirty="0" err="1" smtClean="0">
                <a:latin typeface="Constantia" panose="02030602050306030303" pitchFamily="18" charset="0"/>
              </a:rPr>
              <a:t>Diplodia</a:t>
            </a:r>
            <a:r>
              <a:rPr lang="es-EC" sz="2400" dirty="0" smtClean="0">
                <a:latin typeface="Constantia" panose="02030602050306030303" pitchFamily="18" charset="0"/>
              </a:rPr>
              <a:t>, </a:t>
            </a:r>
            <a:r>
              <a:rPr lang="es-EC" sz="2400" dirty="0" err="1" smtClean="0">
                <a:latin typeface="Constantia" panose="02030602050306030303" pitchFamily="18" charset="0"/>
              </a:rPr>
              <a:t>Gibberella</a:t>
            </a:r>
            <a:r>
              <a:rPr lang="es-EC" sz="2400" dirty="0" smtClean="0">
                <a:latin typeface="Constantia" panose="02030602050306030303" pitchFamily="18" charset="0"/>
              </a:rPr>
              <a:t>, Fusarium y Aspergillus</a:t>
            </a:r>
          </a:p>
          <a:p>
            <a:pPr algn="just">
              <a:defRPr/>
            </a:pPr>
            <a:endParaRPr lang="es-EC" sz="2400" dirty="0">
              <a:latin typeface="Constantia" panose="02030602050306030303" pitchFamily="18" charset="0"/>
            </a:endParaRPr>
          </a:p>
          <a:p>
            <a:pPr algn="just">
              <a:defRPr/>
            </a:pPr>
            <a:r>
              <a:rPr lang="es-EC" sz="2400" dirty="0">
                <a:latin typeface="Constantia" panose="02030602050306030303" pitchFamily="18" charset="0"/>
              </a:rPr>
              <a:t>S</a:t>
            </a:r>
            <a:r>
              <a:rPr lang="es-EC" sz="2400" dirty="0" smtClean="0">
                <a:latin typeface="Constantia" panose="02030602050306030303" pitchFamily="18" charset="0"/>
              </a:rPr>
              <a:t>e </a:t>
            </a:r>
            <a:r>
              <a:rPr lang="es-EC" sz="2400" dirty="0">
                <a:latin typeface="Constantia" panose="02030602050306030303" pitchFamily="18" charset="0"/>
              </a:rPr>
              <a:t>ven </a:t>
            </a:r>
            <a:r>
              <a:rPr lang="es-EC" sz="2400" dirty="0" smtClean="0">
                <a:latin typeface="Constantia" panose="02030602050306030303" pitchFamily="18" charset="0"/>
              </a:rPr>
              <a:t>favorecidos por la </a:t>
            </a:r>
            <a:r>
              <a:rPr lang="es-EC" sz="2400" dirty="0">
                <a:latin typeface="Constantia" panose="02030602050306030303" pitchFamily="18" charset="0"/>
              </a:rPr>
              <a:t>alta humedad </a:t>
            </a:r>
            <a:r>
              <a:rPr lang="es-EC" sz="2400" dirty="0" smtClean="0">
                <a:latin typeface="Constantia" panose="02030602050306030303" pitchFamily="18" charset="0"/>
              </a:rPr>
              <a:t> </a:t>
            </a:r>
          </a:p>
          <a:p>
            <a:pPr algn="just">
              <a:defRPr/>
            </a:pPr>
            <a:endParaRPr lang="es-EC" sz="2400" dirty="0">
              <a:latin typeface="Constantia" panose="02030602050306030303" pitchFamily="18" charset="0"/>
            </a:endParaRPr>
          </a:p>
          <a:p>
            <a:pPr algn="just">
              <a:defRPr/>
            </a:pPr>
            <a:r>
              <a:rPr lang="es-EC" sz="2400" dirty="0" smtClean="0">
                <a:latin typeface="Constantia" panose="02030602050306030303" pitchFamily="18" charset="0"/>
              </a:rPr>
              <a:t>Los daños ocasionados </a:t>
            </a:r>
            <a:r>
              <a:rPr lang="es-EC" sz="2400" dirty="0">
                <a:latin typeface="Constantia" panose="02030602050306030303" pitchFamily="18" charset="0"/>
              </a:rPr>
              <a:t>por insectos o aves.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1870" y="2365717"/>
            <a:ext cx="4426633" cy="3319975"/>
          </a:xfrm>
          <a:prstGeom prst="rect">
            <a:avLst/>
          </a:prstGeom>
          <a:ln w="2222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068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4002</TotalTime>
  <Words>3706</Words>
  <Application>Microsoft Office PowerPoint</Application>
  <PresentationFormat>Panorámica</PresentationFormat>
  <Paragraphs>1520</Paragraphs>
  <Slides>73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82" baseType="lpstr">
      <vt:lpstr>GulimChe</vt:lpstr>
      <vt:lpstr>Arial</vt:lpstr>
      <vt:lpstr>Calibri</vt:lpstr>
      <vt:lpstr>Century Gothic</vt:lpstr>
      <vt:lpstr>Constantia</vt:lpstr>
      <vt:lpstr>Times New Roman</vt:lpstr>
      <vt:lpstr>Wingdings 2</vt:lpstr>
      <vt:lpstr>Wingdings 3</vt:lpstr>
      <vt:lpstr>Espiral</vt:lpstr>
      <vt:lpstr>Presentación de PowerPoint</vt:lpstr>
      <vt:lpstr>INTRODUCCIÓN</vt:lpstr>
      <vt:lpstr>OBJETIVOS </vt:lpstr>
      <vt:lpstr>Presentación de PowerPoint</vt:lpstr>
      <vt:lpstr>RESISTENCIA EN LAS PLANTAS </vt:lpstr>
      <vt:lpstr>RESISTENCIA EN LAS PLANTAS </vt:lpstr>
      <vt:lpstr>MANCHA NORTENAÑA (Setosphaerea turcica)</vt:lpstr>
      <vt:lpstr>ROYA COMÚN (Puccinia sorghi Schwein) </vt:lpstr>
      <vt:lpstr>PUDRICIÓN DE LA MAZORCA</vt:lpstr>
      <vt:lpstr>MATERIALES Y MÉTODOS</vt:lpstr>
      <vt:lpstr>  MATERIALES</vt:lpstr>
      <vt:lpstr>MATERIAL EXPERIMENTAL</vt:lpstr>
      <vt:lpstr>METODOLOGÍA  </vt:lpstr>
      <vt:lpstr>MÉTODO DE EVALUACIÓN</vt:lpstr>
      <vt:lpstr>MÉTODO DE EVALUACIÓN</vt:lpstr>
      <vt:lpstr>MÉTODO DE EVALUACIÓN</vt:lpstr>
      <vt:lpstr>MÉTODO DE EVALUACIÓN</vt:lpstr>
      <vt:lpstr>MÉTODO DE EVALUACIÓN</vt:lpstr>
      <vt:lpstr>MÉTODO DE EVALUACIÓN</vt:lpstr>
      <vt:lpstr>MÉTODO DE EVALUACIÓN </vt:lpstr>
      <vt:lpstr>MANEJO DEL ENSAYO</vt:lpstr>
      <vt:lpstr>Presentación de PowerPoint</vt:lpstr>
      <vt:lpstr>PORCENTAJE DE EMERGENCIA</vt:lpstr>
      <vt:lpstr>TAMAÑO DE LESIONES DE LA MANCHA NORTEÑA (Setosphaeria turcica Luttr.)(cm)  </vt:lpstr>
      <vt:lpstr>Prueba de Tukey 5% para el tamaño de lesiones de la mancha norteña cm (8)  </vt:lpstr>
      <vt:lpstr>Número de lesiones de la mancha norteña</vt:lpstr>
      <vt:lpstr>Prueba de Tukey 5% para el número de lesiones de la mancha norteña (3) </vt:lpstr>
      <vt:lpstr>Porcentaje de severidad afectado para mancha norteña </vt:lpstr>
      <vt:lpstr>ROYA COMÚM</vt:lpstr>
      <vt:lpstr>Prueba de Tukey 5% para el Área Bajo La Curva De La Progreso de la roya (ABCPE) (14)</vt:lpstr>
      <vt:lpstr>Severidad Para Área Foliar Afectada Para La Roya Común  </vt:lpstr>
      <vt:lpstr>PUDRICIÓN DE LA MAZORCA</vt:lpstr>
      <vt:lpstr>Prueba de Tukey  al 5% para el porcentaje de pudrición de la mazorca (9) </vt:lpstr>
      <vt:lpstr>PUDRICIÓN DE LA MAZORCA</vt:lpstr>
      <vt:lpstr>VARIABLES AGRÓMICAS </vt:lpstr>
      <vt:lpstr>DÍAS DE FLORACIÓN MASCULINA</vt:lpstr>
      <vt:lpstr>Prueba de Tukey al 5% para los días de floración masculina (10)</vt:lpstr>
      <vt:lpstr>DÍAS DE FLORACIÓN FEMENINA</vt:lpstr>
      <vt:lpstr>Prueba de Tukey al 5% para los días de floración femenina (10)</vt:lpstr>
      <vt:lpstr>ALTURA DE LA PLANTA A LA FLORACIÓN MASCULINA</vt:lpstr>
      <vt:lpstr>Prueba de Tukey al 5% para altura de la planta a la floración masculina (10) </vt:lpstr>
      <vt:lpstr>NÚMERO DE MAZORCAS POR PLANTA </vt:lpstr>
      <vt:lpstr>Prueba de Tukey al 5% para número de mazorcas </vt:lpstr>
      <vt:lpstr>LONGITUD DE LA MAZORCA (cm.)</vt:lpstr>
      <vt:lpstr>Prueba de Tukey al 5% para  longitud de la mazorca </vt:lpstr>
      <vt:lpstr>DÍAMETRO DE LA MAZORCA</vt:lpstr>
      <vt:lpstr>Prueba de Tukey al 5% para diámetro de la mazorca (cm)</vt:lpstr>
      <vt:lpstr>NÚMERO DE HILERAS POR MAZORCA</vt:lpstr>
      <vt:lpstr>Prueba de Tukey al 5% para el número de hileras por mazorca</vt:lpstr>
      <vt:lpstr>NÚMERO GRANOS POR MAZORCA</vt:lpstr>
      <vt:lpstr>Prueba de Tukey al 5% para el número de granos por mazorca </vt:lpstr>
      <vt:lpstr>RENDIMIENTO POR MAZORCA (g.)</vt:lpstr>
      <vt:lpstr>Prueba de Tukey al 5% para el rendimiento de por mazorca </vt:lpstr>
      <vt:lpstr>PESO DE 100 SEMILLAS (g.) </vt:lpstr>
      <vt:lpstr>Prueba de tukey al 5% para el peso de 100 semillas (g) </vt:lpstr>
      <vt:lpstr>RENDIMIENTO APROXIMADO POR HECTAREA (kg/ha.)   </vt:lpstr>
      <vt:lpstr>Prueba de Tukey al 5% para el rendimiento por hectárea (kg/ha)</vt:lpstr>
      <vt:lpstr>EL PORCENTAJE DE PÉRDIDAS DEL RENDIMIENTO POR HECTÁREA  </vt:lpstr>
      <vt:lpstr>Prueba de Tukey para el porcentaje de pérdidas del rendimiento por hectárea </vt:lpstr>
      <vt:lpstr>EL PORCENTAJE DE PÉRDIDAS DEL RENDIMIENTO POR HECTÁREA </vt:lpstr>
      <vt:lpstr>COLOR DE GRANO </vt:lpstr>
      <vt:lpstr>COLOR DE GRANO </vt:lpstr>
      <vt:lpstr>COLOR DE GRANO </vt:lpstr>
      <vt:lpstr>ANÁLISIS ECONÓMICO</vt:lpstr>
      <vt:lpstr>Presupuesto parcial Perrin et. Al</vt:lpstr>
      <vt:lpstr>Presentación de PowerPoint</vt:lpstr>
      <vt:lpstr>Análisis Marginal De Los Tratamientos No Dominados</vt:lpstr>
      <vt:lpstr>ANÁLISIS ECONÓMICO (COSTO BENEFICIO)  </vt:lpstr>
      <vt:lpstr> </vt:lpstr>
      <vt:lpstr> </vt:lpstr>
      <vt:lpstr> </vt:lpstr>
      <vt:lpstr>  RECOMENDACIONES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DOCENTE</cp:lastModifiedBy>
  <cp:revision>161</cp:revision>
  <dcterms:created xsi:type="dcterms:W3CDTF">2016-02-25T23:17:22Z</dcterms:created>
  <dcterms:modified xsi:type="dcterms:W3CDTF">2016-02-29T15:29:50Z</dcterms:modified>
</cp:coreProperties>
</file>